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8"/>
  </p:notesMasterIdLst>
  <p:sldIdLst>
    <p:sldId id="256" r:id="rId3"/>
    <p:sldId id="257" r:id="rId4"/>
    <p:sldId id="258" r:id="rId5"/>
    <p:sldId id="259" r:id="rId6"/>
    <p:sldId id="260" r:id="rId7"/>
    <p:sldId id="261" r:id="rId8"/>
    <p:sldId id="265" r:id="rId9"/>
    <p:sldId id="266" r:id="rId10"/>
    <p:sldId id="267" r:id="rId11"/>
    <p:sldId id="268" r:id="rId12"/>
    <p:sldId id="269" r:id="rId13"/>
    <p:sldId id="270" r:id="rId14"/>
    <p:sldId id="271" r:id="rId15"/>
    <p:sldId id="272" r:id="rId16"/>
    <p:sldId id="263" r:id="rId17"/>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6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E9F266E-381B-40C7-8EF0-0DF118E94F64}" type="datetimeFigureOut">
              <a:rPr lang="en-GB" smtClean="0"/>
              <a:t>30/11/2020</a:t>
            </a:fld>
            <a:endParaRPr lang="en-GB"/>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BFDE02A-C93F-4F35-8096-76E7F9F4F4B7}" type="slidenum">
              <a:rPr lang="en-GB" smtClean="0"/>
              <a:t>‹#›</a:t>
            </a:fld>
            <a:endParaRPr lang="en-GB"/>
          </a:p>
        </p:txBody>
      </p:sp>
    </p:spTree>
    <p:extLst>
      <p:ext uri="{BB962C8B-B14F-4D97-AF65-F5344CB8AC3E}">
        <p14:creationId xmlns:p14="http://schemas.microsoft.com/office/powerpoint/2010/main" val="1366425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BFDE02A-C93F-4F35-8096-76E7F9F4F4B7}" type="slidenum">
              <a:rPr lang="en-GB" smtClean="0"/>
              <a:t>8</a:t>
            </a:fld>
            <a:endParaRPr lang="en-GB"/>
          </a:p>
        </p:txBody>
      </p:sp>
    </p:spTree>
    <p:extLst>
      <p:ext uri="{BB962C8B-B14F-4D97-AF65-F5344CB8AC3E}">
        <p14:creationId xmlns:p14="http://schemas.microsoft.com/office/powerpoint/2010/main" val="318805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25" name="PlaceHolder 2"/>
          <p:cNvSpPr>
            <a:spLocks noGrp="1"/>
          </p:cNvSpPr>
          <p:nvPr>
            <p:ph type="body"/>
          </p:nvPr>
        </p:nvSpPr>
        <p:spPr>
          <a:xfrm>
            <a:off x="360000" y="1980000"/>
            <a:ext cx="9179640" cy="223200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360000" y="4424400"/>
            <a:ext cx="917964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28"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360000" y="4424400"/>
            <a:ext cx="4479480" cy="223200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506376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33" name="PlaceHolder 2"/>
          <p:cNvSpPr>
            <a:spLocks noGrp="1"/>
          </p:cNvSpPr>
          <p:nvPr>
            <p:ph type="body"/>
          </p:nvPr>
        </p:nvSpPr>
        <p:spPr>
          <a:xfrm>
            <a:off x="360000" y="1980000"/>
            <a:ext cx="2955600" cy="223200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3463920" y="1980000"/>
            <a:ext cx="2955600" cy="223200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6567480" y="1980000"/>
            <a:ext cx="2955600" cy="223200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360000" y="4424400"/>
            <a:ext cx="2955600" cy="223200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3463920" y="4424400"/>
            <a:ext cx="2955600" cy="223200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6567480" y="4424400"/>
            <a:ext cx="295560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46" name="PlaceHolder 2"/>
          <p:cNvSpPr>
            <a:spLocks noGrp="1"/>
          </p:cNvSpPr>
          <p:nvPr>
            <p:ph type="subTitle"/>
          </p:nvPr>
        </p:nvSpPr>
        <p:spPr>
          <a:xfrm>
            <a:off x="360000" y="1980000"/>
            <a:ext cx="9179640" cy="4679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48" name="PlaceHolder 2"/>
          <p:cNvSpPr>
            <a:spLocks noGrp="1"/>
          </p:cNvSpPr>
          <p:nvPr>
            <p:ph type="body"/>
          </p:nvPr>
        </p:nvSpPr>
        <p:spPr>
          <a:xfrm>
            <a:off x="360000" y="1980000"/>
            <a:ext cx="9179640" cy="46796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360000" y="1980000"/>
            <a:ext cx="4479480" cy="46796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5063760" y="1980000"/>
            <a:ext cx="4479480" cy="46796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360000" y="360000"/>
            <a:ext cx="9359640" cy="41716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55"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56" name="PlaceHolder 3"/>
          <p:cNvSpPr>
            <a:spLocks noGrp="1"/>
          </p:cNvSpPr>
          <p:nvPr>
            <p:ph type="body"/>
          </p:nvPr>
        </p:nvSpPr>
        <p:spPr>
          <a:xfrm>
            <a:off x="5063760" y="1980000"/>
            <a:ext cx="4479480" cy="4679640"/>
          </a:xfrm>
          <a:prstGeom prst="rect">
            <a:avLst/>
          </a:prstGeom>
        </p:spPr>
        <p:txBody>
          <a:bodyPr lIns="0" tIns="0" rIns="0" bIns="0">
            <a:normAutofit/>
          </a:bodyPr>
          <a:lstStyle/>
          <a:p>
            <a:endParaRPr lang="en-IN" sz="3200" b="0" strike="noStrike" spc="-1">
              <a:latin typeface="Arial"/>
            </a:endParaRPr>
          </a:p>
        </p:txBody>
      </p:sp>
      <p:sp>
        <p:nvSpPr>
          <p:cNvPr id="57" name="PlaceHolder 4"/>
          <p:cNvSpPr>
            <a:spLocks noGrp="1"/>
          </p:cNvSpPr>
          <p:nvPr>
            <p:ph type="body"/>
          </p:nvPr>
        </p:nvSpPr>
        <p:spPr>
          <a:xfrm>
            <a:off x="36000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4" name="PlaceHolder 2"/>
          <p:cNvSpPr>
            <a:spLocks noGrp="1"/>
          </p:cNvSpPr>
          <p:nvPr>
            <p:ph type="subTitle"/>
          </p:nvPr>
        </p:nvSpPr>
        <p:spPr>
          <a:xfrm>
            <a:off x="360000" y="1980000"/>
            <a:ext cx="9179640" cy="46796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59" name="PlaceHolder 2"/>
          <p:cNvSpPr>
            <a:spLocks noGrp="1"/>
          </p:cNvSpPr>
          <p:nvPr>
            <p:ph type="body"/>
          </p:nvPr>
        </p:nvSpPr>
        <p:spPr>
          <a:xfrm>
            <a:off x="360000" y="1980000"/>
            <a:ext cx="4479480" cy="4679640"/>
          </a:xfrm>
          <a:prstGeom prst="rect">
            <a:avLst/>
          </a:prstGeom>
        </p:spPr>
        <p:txBody>
          <a:bodyPr lIns="0" tIns="0" rIns="0" bIns="0">
            <a:normAutofit/>
          </a:bodyPr>
          <a:lstStyle/>
          <a:p>
            <a:endParaRPr lang="en-IN" sz="3200" b="0" strike="noStrike" spc="-1">
              <a:latin typeface="Arial"/>
            </a:endParaRPr>
          </a:p>
        </p:txBody>
      </p:sp>
      <p:sp>
        <p:nvSpPr>
          <p:cNvPr id="60"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61" name="PlaceHolder 4"/>
          <p:cNvSpPr>
            <a:spLocks noGrp="1"/>
          </p:cNvSpPr>
          <p:nvPr>
            <p:ph type="body"/>
          </p:nvPr>
        </p:nvSpPr>
        <p:spPr>
          <a:xfrm>
            <a:off x="506376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63"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64"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65" name="PlaceHolder 4"/>
          <p:cNvSpPr>
            <a:spLocks noGrp="1"/>
          </p:cNvSpPr>
          <p:nvPr>
            <p:ph type="body"/>
          </p:nvPr>
        </p:nvSpPr>
        <p:spPr>
          <a:xfrm>
            <a:off x="360000" y="4424400"/>
            <a:ext cx="917964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67" name="PlaceHolder 2"/>
          <p:cNvSpPr>
            <a:spLocks noGrp="1"/>
          </p:cNvSpPr>
          <p:nvPr>
            <p:ph type="body"/>
          </p:nvPr>
        </p:nvSpPr>
        <p:spPr>
          <a:xfrm>
            <a:off x="360000" y="1980000"/>
            <a:ext cx="9179640" cy="2232000"/>
          </a:xfrm>
          <a:prstGeom prst="rect">
            <a:avLst/>
          </a:prstGeom>
        </p:spPr>
        <p:txBody>
          <a:bodyPr lIns="0" tIns="0" rIns="0" bIns="0">
            <a:normAutofit/>
          </a:bodyPr>
          <a:lstStyle/>
          <a:p>
            <a:endParaRPr lang="en-IN" sz="3200" b="0" strike="noStrike" spc="-1">
              <a:latin typeface="Arial"/>
            </a:endParaRPr>
          </a:p>
        </p:txBody>
      </p:sp>
      <p:sp>
        <p:nvSpPr>
          <p:cNvPr id="68" name="PlaceHolder 3"/>
          <p:cNvSpPr>
            <a:spLocks noGrp="1"/>
          </p:cNvSpPr>
          <p:nvPr>
            <p:ph type="body"/>
          </p:nvPr>
        </p:nvSpPr>
        <p:spPr>
          <a:xfrm>
            <a:off x="360000" y="4424400"/>
            <a:ext cx="917964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360000" y="4424400"/>
            <a:ext cx="4479480" cy="223200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506376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75" name="PlaceHolder 2"/>
          <p:cNvSpPr>
            <a:spLocks noGrp="1"/>
          </p:cNvSpPr>
          <p:nvPr>
            <p:ph type="body"/>
          </p:nvPr>
        </p:nvSpPr>
        <p:spPr>
          <a:xfrm>
            <a:off x="360000" y="1980000"/>
            <a:ext cx="2955600" cy="223200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3463920" y="1980000"/>
            <a:ext cx="2955600" cy="2232000"/>
          </a:xfrm>
          <a:prstGeom prst="rect">
            <a:avLst/>
          </a:prstGeom>
        </p:spPr>
        <p:txBody>
          <a:bodyPr lIns="0" tIns="0" rIns="0" bIns="0">
            <a:normAutofit/>
          </a:bodyPr>
          <a:lstStyle/>
          <a:p>
            <a:endParaRPr lang="en-IN" sz="3200" b="0" strike="noStrike" spc="-1">
              <a:latin typeface="Arial"/>
            </a:endParaRPr>
          </a:p>
        </p:txBody>
      </p:sp>
      <p:sp>
        <p:nvSpPr>
          <p:cNvPr id="77" name="PlaceHolder 4"/>
          <p:cNvSpPr>
            <a:spLocks noGrp="1"/>
          </p:cNvSpPr>
          <p:nvPr>
            <p:ph type="body"/>
          </p:nvPr>
        </p:nvSpPr>
        <p:spPr>
          <a:xfrm>
            <a:off x="6567480" y="1980000"/>
            <a:ext cx="2955600" cy="2232000"/>
          </a:xfrm>
          <a:prstGeom prst="rect">
            <a:avLst/>
          </a:prstGeom>
        </p:spPr>
        <p:txBody>
          <a:bodyPr lIns="0" tIns="0" rIns="0" bIns="0">
            <a:normAutofit/>
          </a:bodyPr>
          <a:lstStyle/>
          <a:p>
            <a:endParaRPr lang="en-IN" sz="3200" b="0" strike="noStrike" spc="-1">
              <a:latin typeface="Arial"/>
            </a:endParaRPr>
          </a:p>
        </p:txBody>
      </p:sp>
      <p:sp>
        <p:nvSpPr>
          <p:cNvPr id="78" name="PlaceHolder 5"/>
          <p:cNvSpPr>
            <a:spLocks noGrp="1"/>
          </p:cNvSpPr>
          <p:nvPr>
            <p:ph type="body"/>
          </p:nvPr>
        </p:nvSpPr>
        <p:spPr>
          <a:xfrm>
            <a:off x="360000" y="4424400"/>
            <a:ext cx="2955600" cy="2232000"/>
          </a:xfrm>
          <a:prstGeom prst="rect">
            <a:avLst/>
          </a:prstGeom>
        </p:spPr>
        <p:txBody>
          <a:bodyPr lIns="0" tIns="0" rIns="0" bIns="0">
            <a:normAutofit/>
          </a:bodyPr>
          <a:lstStyle/>
          <a:p>
            <a:endParaRPr lang="en-IN" sz="3200" b="0" strike="noStrike" spc="-1">
              <a:latin typeface="Arial"/>
            </a:endParaRPr>
          </a:p>
        </p:txBody>
      </p:sp>
      <p:sp>
        <p:nvSpPr>
          <p:cNvPr id="79" name="PlaceHolder 6"/>
          <p:cNvSpPr>
            <a:spLocks noGrp="1"/>
          </p:cNvSpPr>
          <p:nvPr>
            <p:ph type="body"/>
          </p:nvPr>
        </p:nvSpPr>
        <p:spPr>
          <a:xfrm>
            <a:off x="3463920" y="4424400"/>
            <a:ext cx="2955600" cy="2232000"/>
          </a:xfrm>
          <a:prstGeom prst="rect">
            <a:avLst/>
          </a:prstGeom>
        </p:spPr>
        <p:txBody>
          <a:bodyPr lIns="0" tIns="0" rIns="0" bIns="0">
            <a:normAutofit/>
          </a:bodyPr>
          <a:lstStyle/>
          <a:p>
            <a:endParaRPr lang="en-IN" sz="3200" b="0" strike="noStrike" spc="-1">
              <a:latin typeface="Arial"/>
            </a:endParaRPr>
          </a:p>
        </p:txBody>
      </p:sp>
      <p:sp>
        <p:nvSpPr>
          <p:cNvPr id="80" name="PlaceHolder 7"/>
          <p:cNvSpPr>
            <a:spLocks noGrp="1"/>
          </p:cNvSpPr>
          <p:nvPr>
            <p:ph type="body"/>
          </p:nvPr>
        </p:nvSpPr>
        <p:spPr>
          <a:xfrm>
            <a:off x="6567480" y="4424400"/>
            <a:ext cx="295560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6" name="PlaceHolder 2"/>
          <p:cNvSpPr>
            <a:spLocks noGrp="1"/>
          </p:cNvSpPr>
          <p:nvPr>
            <p:ph type="body"/>
          </p:nvPr>
        </p:nvSpPr>
        <p:spPr>
          <a:xfrm>
            <a:off x="360000" y="1980000"/>
            <a:ext cx="9179640" cy="46796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8" name="PlaceHolder 2"/>
          <p:cNvSpPr>
            <a:spLocks noGrp="1"/>
          </p:cNvSpPr>
          <p:nvPr>
            <p:ph type="body"/>
          </p:nvPr>
        </p:nvSpPr>
        <p:spPr>
          <a:xfrm>
            <a:off x="360000" y="1980000"/>
            <a:ext cx="4479480" cy="467964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5063760" y="1980000"/>
            <a:ext cx="4479480" cy="46796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60000" y="360000"/>
            <a:ext cx="9359640" cy="41716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13"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5063760" y="1980000"/>
            <a:ext cx="4479480" cy="467964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36000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17" name="PlaceHolder 2"/>
          <p:cNvSpPr>
            <a:spLocks noGrp="1"/>
          </p:cNvSpPr>
          <p:nvPr>
            <p:ph type="body"/>
          </p:nvPr>
        </p:nvSpPr>
        <p:spPr>
          <a:xfrm>
            <a:off x="360000" y="1980000"/>
            <a:ext cx="4479480" cy="467964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5063760" y="4424400"/>
            <a:ext cx="447948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60000" y="360000"/>
            <a:ext cx="9359640" cy="899640"/>
          </a:xfrm>
          <a:prstGeom prst="rect">
            <a:avLst/>
          </a:prstGeom>
        </p:spPr>
        <p:txBody>
          <a:bodyPr lIns="0" tIns="0" rIns="0" bIns="0" anchor="ctr">
            <a:noAutofit/>
          </a:bodyPr>
          <a:lstStyle/>
          <a:p>
            <a:pPr algn="ctr"/>
            <a:endParaRPr lang="en-IN" sz="4400" b="0" strike="noStrike" spc="-1">
              <a:latin typeface="Arial"/>
            </a:endParaRPr>
          </a:p>
        </p:txBody>
      </p:sp>
      <p:sp>
        <p:nvSpPr>
          <p:cNvPr id="21" name="PlaceHolder 2"/>
          <p:cNvSpPr>
            <a:spLocks noGrp="1"/>
          </p:cNvSpPr>
          <p:nvPr>
            <p:ph type="body"/>
          </p:nvPr>
        </p:nvSpPr>
        <p:spPr>
          <a:xfrm>
            <a:off x="360000" y="1980000"/>
            <a:ext cx="4479480" cy="223200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5063760" y="1980000"/>
            <a:ext cx="4479480" cy="223200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360000" y="4424400"/>
            <a:ext cx="9179640" cy="223200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CustomShape 1"/>
          <p:cNvSpPr/>
          <p:nvPr/>
        </p:nvSpPr>
        <p:spPr>
          <a:xfrm>
            <a:off x="0" y="3150000"/>
            <a:ext cx="9719640" cy="1259640"/>
          </a:xfrm>
          <a:prstGeom prst="rect">
            <a:avLst/>
          </a:prstGeom>
          <a:solidFill>
            <a:srgbClr val="E74C3C"/>
          </a:solid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360000" y="360000"/>
            <a:ext cx="9359640" cy="899640"/>
          </a:xfrm>
          <a:prstGeom prst="rect">
            <a:avLst/>
          </a:prstGeom>
        </p:spPr>
        <p:txBody>
          <a:bodyPr lIns="0" tIns="0" rIns="0" bIns="0" anchor="b">
            <a:noAutofit/>
          </a:bodyPr>
          <a:lstStyle/>
          <a:p>
            <a:pPr algn="ctr"/>
            <a:r>
              <a:rPr lang="en-IN" sz="1800" b="0" strike="noStrike" spc="-1">
                <a:latin typeface="Arial"/>
              </a:rPr>
              <a:t>Click to edit the title text format</a:t>
            </a:r>
          </a:p>
        </p:txBody>
      </p:sp>
      <p:sp>
        <p:nvSpPr>
          <p:cNvPr id="2" name="PlaceHolder 3"/>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9" name="CustomShape 1"/>
          <p:cNvSpPr/>
          <p:nvPr/>
        </p:nvSpPr>
        <p:spPr>
          <a:xfrm>
            <a:off x="0" y="180000"/>
            <a:ext cx="9719640" cy="125964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40" name="CustomShape 2"/>
          <p:cNvSpPr/>
          <p:nvPr/>
        </p:nvSpPr>
        <p:spPr>
          <a:xfrm>
            <a:off x="7560000" y="6840000"/>
            <a:ext cx="2519640" cy="53964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41" name="CustomShape 3"/>
          <p:cNvSpPr/>
          <p:nvPr/>
        </p:nvSpPr>
        <p:spPr>
          <a:xfrm>
            <a:off x="900000" y="6840000"/>
            <a:ext cx="6479640" cy="53964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42" name="CustomShape 4"/>
          <p:cNvSpPr/>
          <p:nvPr/>
        </p:nvSpPr>
        <p:spPr>
          <a:xfrm>
            <a:off x="180000" y="6840000"/>
            <a:ext cx="539640" cy="539640"/>
          </a:xfrm>
          <a:prstGeom prst="rect">
            <a:avLst/>
          </a:prstGeom>
          <a:noFill/>
          <a:ln w="72000">
            <a:noFill/>
          </a:ln>
        </p:spPr>
        <p:style>
          <a:lnRef idx="0">
            <a:scrgbClr r="0" g="0" b="0"/>
          </a:lnRef>
          <a:fillRef idx="0">
            <a:scrgbClr r="0" g="0" b="0"/>
          </a:fillRef>
          <a:effectRef idx="0">
            <a:scrgbClr r="0" g="0" b="0"/>
          </a:effectRef>
          <a:fontRef idx="minor"/>
        </p:style>
      </p:sp>
      <p:sp>
        <p:nvSpPr>
          <p:cNvPr id="43" name="PlaceHolder 5"/>
          <p:cNvSpPr>
            <a:spLocks noGrp="1"/>
          </p:cNvSpPr>
          <p:nvPr>
            <p:ph type="title"/>
          </p:nvPr>
        </p:nvSpPr>
        <p:spPr>
          <a:xfrm>
            <a:off x="360000" y="360000"/>
            <a:ext cx="9359640" cy="899640"/>
          </a:xfrm>
          <a:prstGeom prst="rect">
            <a:avLst/>
          </a:prstGeom>
        </p:spPr>
        <p:txBody>
          <a:bodyPr lIns="0" tIns="0" rIns="0" bIns="0" anchor="b">
            <a:noAutofit/>
          </a:bodyPr>
          <a:lstStyle/>
          <a:p>
            <a:pPr algn="ctr"/>
            <a:r>
              <a:rPr lang="en-IN" sz="1800" b="0" strike="noStrike" spc="-1">
                <a:latin typeface="Arial"/>
              </a:rPr>
              <a:t>Click to edit the title text format</a:t>
            </a:r>
          </a:p>
        </p:txBody>
      </p:sp>
      <p:sp>
        <p:nvSpPr>
          <p:cNvPr id="44" name="PlaceHolder 6"/>
          <p:cNvSpPr>
            <a:spLocks noGrp="1"/>
          </p:cNvSpPr>
          <p:nvPr>
            <p:ph type="body"/>
          </p:nvPr>
        </p:nvSpPr>
        <p:spPr>
          <a:xfrm>
            <a:off x="360000" y="1980000"/>
            <a:ext cx="9179640" cy="467964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lgn="ctr">
              <a:spcBef>
                <a:spcPts val="1134"/>
              </a:spcBef>
              <a:buClr>
                <a:srgbClr val="000000"/>
              </a:buClr>
              <a:buSzPct val="75000"/>
              <a:buFont typeface="Symbol" charset="2"/>
              <a:buChar char=""/>
            </a:pPr>
            <a:r>
              <a:rPr lang="en-IN" sz="1800" b="0" strike="noStrike" spc="-1">
                <a:latin typeface="Arial"/>
              </a:rPr>
              <a:t>Second Outline Level</a:t>
            </a:r>
          </a:p>
          <a:p>
            <a:pPr marL="1296000" lvl="2" indent="-288000" algn="ctr">
              <a:spcBef>
                <a:spcPts val="850"/>
              </a:spcBef>
              <a:buClr>
                <a:srgbClr val="000000"/>
              </a:buClr>
              <a:buSzPct val="45000"/>
              <a:buFont typeface="Wingdings" charset="2"/>
              <a:buChar char=""/>
            </a:pPr>
            <a:r>
              <a:rPr lang="en-IN" sz="1800" b="0" strike="noStrike" spc="-1">
                <a:latin typeface="Arial"/>
              </a:rPr>
              <a:t>Third Outline Level</a:t>
            </a:r>
          </a:p>
          <a:p>
            <a:pPr marL="1728000" lvl="3" indent="-216000" algn="ctr">
              <a:spcBef>
                <a:spcPts val="567"/>
              </a:spcBef>
              <a:buClr>
                <a:srgbClr val="000000"/>
              </a:buClr>
              <a:buSzPct val="75000"/>
              <a:buFont typeface="Symbol" charset="2"/>
              <a:buChar char=""/>
            </a:pPr>
            <a:r>
              <a:rPr lang="en-IN" sz="1800" b="0" strike="noStrike" spc="-1">
                <a:latin typeface="Arial"/>
              </a:rPr>
              <a:t>Fourth Outline Level</a:t>
            </a:r>
          </a:p>
          <a:p>
            <a:pPr marL="2160000" lvl="4" indent="-216000" algn="ctr">
              <a:spcBef>
                <a:spcPts val="283"/>
              </a:spcBef>
              <a:buClr>
                <a:srgbClr val="000000"/>
              </a:buClr>
              <a:buSzPct val="45000"/>
              <a:buFont typeface="Wingdings" charset="2"/>
              <a:buChar char=""/>
            </a:pPr>
            <a:r>
              <a:rPr lang="en-IN" sz="1800" b="0" strike="noStrike" spc="-1">
                <a:latin typeface="Arial"/>
              </a:rPr>
              <a:t>Fifth Outline Level</a:t>
            </a:r>
          </a:p>
          <a:p>
            <a:pPr marL="2592000" lvl="5" indent="-216000" algn="ctr">
              <a:spcBef>
                <a:spcPts val="283"/>
              </a:spcBef>
              <a:buClr>
                <a:srgbClr val="000000"/>
              </a:buClr>
              <a:buSzPct val="45000"/>
              <a:buFont typeface="Wingdings" charset="2"/>
              <a:buChar char=""/>
            </a:pPr>
            <a:r>
              <a:rPr lang="en-IN" sz="1800" b="0" strike="noStrike" spc="-1">
                <a:latin typeface="Arial"/>
              </a:rPr>
              <a:t>Sixth Outline Level</a:t>
            </a:r>
          </a:p>
          <a:p>
            <a:pPr marL="3024000" lvl="6" indent="-216000" algn="ctr">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insights.globalspec.com/article/4523/how-ball-bearings-are-manufactured" TargetMode="External"/><Relationship Id="rId2" Type="http://schemas.openxmlformats.org/officeDocument/2006/relationships/hyperlink" Target="https://sciencing.com/purpose-coil-springs-7637830.html" TargetMode="External"/><Relationship Id="rId1" Type="http://schemas.openxmlformats.org/officeDocument/2006/relationships/slideLayout" Target="../slideLayouts/slideLayout13.xml"/><Relationship Id="rId5" Type="http://schemas.openxmlformats.org/officeDocument/2006/relationships/hyperlink" Target="https://evolution.skf.com/us/developments-in-ceramic-bearing-balls/" TargetMode="External"/><Relationship Id="rId4" Type="http://schemas.openxmlformats.org/officeDocument/2006/relationships/hyperlink" Target="https://www.youtube.com/watch?v=19duYMdiXi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238529" y="3330017"/>
            <a:ext cx="9359640" cy="89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100000"/>
              </a:lnSpc>
            </a:pPr>
            <a:r>
              <a:rPr lang="en-IN" sz="2000" b="1" strike="noStrike" spc="-1" dirty="0">
                <a:solidFill>
                  <a:srgbClr val="FFFFFF"/>
                </a:solidFill>
                <a:latin typeface="Arial"/>
              </a:rPr>
              <a:t>TOPIC NAME: BEARING BALLS</a:t>
            </a:r>
          </a:p>
          <a:p>
            <a:pPr algn="ctr">
              <a:lnSpc>
                <a:spcPct val="100000"/>
              </a:lnSpc>
            </a:pPr>
            <a:endParaRPr lang="en-IN" sz="2000" b="0" strike="noStrike" spc="-1" dirty="0">
              <a:latin typeface="Arial"/>
            </a:endParaRPr>
          </a:p>
        </p:txBody>
      </p:sp>
      <p:sp>
        <p:nvSpPr>
          <p:cNvPr id="82" name="CustomShape 2"/>
          <p:cNvSpPr/>
          <p:nvPr/>
        </p:nvSpPr>
        <p:spPr>
          <a:xfrm>
            <a:off x="540000" y="4679999"/>
            <a:ext cx="9179640" cy="2792517"/>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r>
              <a:rPr lang="en-IN" sz="2000" b="1" strike="noStrike" spc="-1" dirty="0">
                <a:solidFill>
                  <a:srgbClr val="1C1C1C"/>
                </a:solidFill>
                <a:latin typeface="Arial"/>
              </a:rPr>
              <a:t>Name: Bidhan Arya	</a:t>
            </a:r>
            <a:br>
              <a:rPr dirty="0"/>
            </a:br>
            <a:endParaRPr lang="en-US" dirty="0"/>
          </a:p>
          <a:p>
            <a:pPr>
              <a:lnSpc>
                <a:spcPct val="100000"/>
              </a:lnSpc>
            </a:pPr>
            <a:r>
              <a:rPr lang="en-IN" sz="2000" b="1" strike="noStrike" spc="-1" dirty="0">
                <a:solidFill>
                  <a:srgbClr val="1C1C1C"/>
                </a:solidFill>
                <a:latin typeface="Arial"/>
              </a:rPr>
              <a:t>Roll No.: 190238</a:t>
            </a:r>
            <a:br>
              <a:rPr dirty="0"/>
            </a:br>
            <a:endParaRPr lang="en-US" dirty="0"/>
          </a:p>
          <a:p>
            <a:pPr>
              <a:lnSpc>
                <a:spcPct val="100000"/>
              </a:lnSpc>
            </a:pPr>
            <a:r>
              <a:rPr lang="en-IN" sz="2000" b="1" strike="noStrike" spc="-1" dirty="0">
                <a:solidFill>
                  <a:srgbClr val="1C1C1C"/>
                </a:solidFill>
                <a:latin typeface="Arial"/>
              </a:rPr>
              <a:t>Section : S-2</a:t>
            </a:r>
            <a:br>
              <a:rPr dirty="0"/>
            </a:br>
            <a:endParaRPr lang="en-US" dirty="0"/>
          </a:p>
          <a:p>
            <a:pPr>
              <a:lnSpc>
                <a:spcPct val="100000"/>
              </a:lnSpc>
            </a:pPr>
            <a:r>
              <a:rPr lang="en-IN" sz="2000" b="1" strike="noStrike" spc="-1" dirty="0">
                <a:solidFill>
                  <a:srgbClr val="1C1C1C"/>
                </a:solidFill>
                <a:latin typeface="Arial"/>
              </a:rPr>
              <a:t>Tutor: </a:t>
            </a:r>
            <a:r>
              <a:rPr lang="en-GB" sz="2000" b="1" strike="noStrike" spc="-1" dirty="0" err="1">
                <a:solidFill>
                  <a:srgbClr val="1C1C1C"/>
                </a:solidFill>
                <a:latin typeface="Arial"/>
              </a:rPr>
              <a:t>Navindra</a:t>
            </a:r>
            <a:r>
              <a:rPr lang="en-GB" sz="2000" b="1" strike="noStrike" spc="-1" dirty="0">
                <a:solidFill>
                  <a:srgbClr val="1C1C1C"/>
                </a:solidFill>
                <a:latin typeface="Arial"/>
              </a:rPr>
              <a:t> S </a:t>
            </a:r>
            <a:r>
              <a:rPr lang="en-GB" sz="2000" b="1" strike="noStrike" spc="-1" dirty="0" err="1">
                <a:solidFill>
                  <a:srgbClr val="1C1C1C"/>
                </a:solidFill>
                <a:latin typeface="Arial"/>
              </a:rPr>
              <a:t>Shakunt</a:t>
            </a:r>
            <a:br>
              <a:rPr dirty="0"/>
            </a:br>
            <a:endParaRPr lang="en-US" dirty="0"/>
          </a:p>
          <a:p>
            <a:pPr>
              <a:lnSpc>
                <a:spcPct val="100000"/>
              </a:lnSpc>
            </a:pPr>
            <a:r>
              <a:rPr lang="en-IN" sz="2000" b="1" strike="noStrike" spc="-1" dirty="0">
                <a:solidFill>
                  <a:srgbClr val="1C1C1C"/>
                </a:solidFill>
                <a:latin typeface="Arial"/>
              </a:rPr>
              <a:t>Instructor: </a:t>
            </a:r>
            <a:r>
              <a:rPr lang="en-IN" sz="2000" b="1" strike="noStrike" spc="-1" dirty="0" err="1">
                <a:solidFill>
                  <a:srgbClr val="1C1C1C"/>
                </a:solidFill>
                <a:latin typeface="Arial"/>
              </a:rPr>
              <a:t>Dr.</a:t>
            </a:r>
            <a:r>
              <a:rPr lang="en-IN" sz="2000" b="1" strike="noStrike" spc="-1" dirty="0">
                <a:solidFill>
                  <a:srgbClr val="1C1C1C"/>
                </a:solidFill>
                <a:latin typeface="Arial"/>
              </a:rPr>
              <a:t> Anish Upadhyaya</a:t>
            </a:r>
            <a:endParaRPr lang="en-IN" sz="2000" b="0" strike="noStrike" spc="-1" dirty="0">
              <a:latin typeface="Arial"/>
            </a:endParaRPr>
          </a:p>
        </p:txBody>
      </p:sp>
      <p:pic>
        <p:nvPicPr>
          <p:cNvPr id="83" name="Picture 82"/>
          <p:cNvPicPr/>
          <p:nvPr/>
        </p:nvPicPr>
        <p:blipFill>
          <a:blip r:embed="rId2"/>
          <a:stretch/>
        </p:blipFill>
        <p:spPr>
          <a:xfrm>
            <a:off x="7743423" y="4941325"/>
            <a:ext cx="1751760" cy="1668240"/>
          </a:xfrm>
          <a:prstGeom prst="rect">
            <a:avLst/>
          </a:prstGeom>
          <a:ln>
            <a:noFill/>
          </a:ln>
        </p:spPr>
      </p:pic>
      <p:sp>
        <p:nvSpPr>
          <p:cNvPr id="84" name="CustomShape 3"/>
          <p:cNvSpPr/>
          <p:nvPr/>
        </p:nvSpPr>
        <p:spPr>
          <a:xfrm>
            <a:off x="144000" y="144000"/>
            <a:ext cx="9791640" cy="48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IN" sz="2800" b="1" strike="noStrike" spc="-1" dirty="0">
                <a:latin typeface="Arial"/>
              </a:rPr>
              <a:t>TA201T:  Introduction to Manufacturing Processes I</a:t>
            </a:r>
          </a:p>
          <a:p>
            <a:pPr algn="ctr">
              <a:lnSpc>
                <a:spcPct val="100000"/>
              </a:lnSpc>
            </a:pPr>
            <a:r>
              <a:rPr lang="en-IN" sz="2400" b="1" i="1" spc="-1" dirty="0">
                <a:latin typeface="Arial"/>
              </a:rPr>
              <a:t>2020-21 Semester I</a:t>
            </a:r>
            <a:endParaRPr lang="en-IN" sz="2400" b="1" i="1" strike="noStrike" spc="-1" dirty="0">
              <a:latin typeface="Arial"/>
            </a:endParaRPr>
          </a:p>
          <a:p>
            <a:pPr algn="ctr">
              <a:lnSpc>
                <a:spcPct val="100000"/>
              </a:lnSpc>
            </a:pPr>
            <a:endParaRPr lang="en-IN" sz="2800" b="0" strike="noStrike" spc="-1" dirty="0">
              <a:latin typeface="Arial"/>
            </a:endParaRPr>
          </a:p>
        </p:txBody>
      </p:sp>
      <p:sp>
        <p:nvSpPr>
          <p:cNvPr id="3" name="TextBox 2">
            <a:extLst>
              <a:ext uri="{FF2B5EF4-FFF2-40B4-BE49-F238E27FC236}">
                <a16:creationId xmlns:a16="http://schemas.microsoft.com/office/drawing/2014/main" id="{AB3D0596-A72E-4F17-BCB8-97F12BAD50B8}"/>
              </a:ext>
            </a:extLst>
          </p:cNvPr>
          <p:cNvSpPr txBox="1"/>
          <p:nvPr/>
        </p:nvSpPr>
        <p:spPr>
          <a:xfrm>
            <a:off x="1120877" y="1199535"/>
            <a:ext cx="7688826" cy="646331"/>
          </a:xfrm>
          <a:prstGeom prst="rect">
            <a:avLst/>
          </a:prstGeom>
          <a:noFill/>
        </p:spPr>
        <p:txBody>
          <a:bodyPr wrap="square" rtlCol="0">
            <a:spAutoFit/>
          </a:bodyPr>
          <a:lstStyle/>
          <a:p>
            <a:pPr algn="ctr"/>
            <a:r>
              <a:rPr lang="en-US" sz="3600" b="1" u="sng" dirty="0"/>
              <a:t>TERM PAPER</a:t>
            </a:r>
            <a:endParaRPr lang="en-GB" sz="3600" b="1"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495E54BE-CB49-446B-8C24-BBE252C533BB}"/>
              </a:ext>
            </a:extLst>
          </p:cNvPr>
          <p:cNvSpPr txBox="1"/>
          <p:nvPr/>
        </p:nvSpPr>
        <p:spPr>
          <a:xfrm>
            <a:off x="0" y="147484"/>
            <a:ext cx="9783097" cy="2585323"/>
          </a:xfrm>
          <a:prstGeom prst="rect">
            <a:avLst/>
          </a:prstGeom>
        </p:spPr>
        <p:txBody>
          <a:bodyPr wrap="square" rtlCol="0">
            <a:spAutoFit/>
          </a:bodyPr>
          <a:lstStyle/>
          <a:p>
            <a:r>
              <a:rPr lang="en-US" dirty="0"/>
              <a:t>These ball bearings must withstand extreme forces, and so their strength needs to be increased . For this, it is heat treated.</a:t>
            </a:r>
          </a:p>
          <a:p>
            <a:endParaRPr lang="en-US" dirty="0"/>
          </a:p>
          <a:p>
            <a:r>
              <a:rPr lang="en-US" dirty="0"/>
              <a:t>The balls are first heated to about 810 degree Celsius and then quenched to 60 degree Celsius. To prevent breaking of the ball, oil is used instead of water to cool it down.</a:t>
            </a:r>
          </a:p>
          <a:p>
            <a:r>
              <a:rPr lang="en-US" dirty="0"/>
              <a:t>The balls are then again heated to 170 degree Celsius.</a:t>
            </a:r>
          </a:p>
          <a:p>
            <a:endParaRPr lang="en-US" dirty="0"/>
          </a:p>
          <a:p>
            <a:r>
              <a:rPr lang="en-US" dirty="0"/>
              <a:t>Due to this heat treatment, the molecular structure of balls become ordered and the balls become stronger.</a:t>
            </a:r>
            <a:endParaRPr lang="en-GB" dirty="0"/>
          </a:p>
        </p:txBody>
      </p:sp>
      <p:pic>
        <p:nvPicPr>
          <p:cNvPr id="6" name="Picture 5" descr="A picture containing timeline&#10;&#10;Description automatically generated">
            <a:extLst>
              <a:ext uri="{FF2B5EF4-FFF2-40B4-BE49-F238E27FC236}">
                <a16:creationId xmlns:a16="http://schemas.microsoft.com/office/drawing/2014/main" id="{3C7044D5-FC83-41A9-A6E9-E155A7BB82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 y="2732807"/>
            <a:ext cx="4866968" cy="2737670"/>
          </a:xfrm>
          <a:prstGeom prst="rect">
            <a:avLst/>
          </a:prstGeom>
        </p:spPr>
      </p:pic>
      <p:pic>
        <p:nvPicPr>
          <p:cNvPr id="8" name="Picture 7" descr="A picture containing sitting, colorful&#10;&#10;Description automatically generated">
            <a:extLst>
              <a:ext uri="{FF2B5EF4-FFF2-40B4-BE49-F238E27FC236}">
                <a16:creationId xmlns:a16="http://schemas.microsoft.com/office/drawing/2014/main" id="{425999E3-538F-48A9-8B1A-7600F21D7B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1548" y="4507161"/>
            <a:ext cx="5164497" cy="2905030"/>
          </a:xfrm>
          <a:prstGeom prst="rect">
            <a:avLst/>
          </a:prstGeom>
        </p:spPr>
      </p:pic>
    </p:spTree>
    <p:extLst>
      <p:ext uri="{BB962C8B-B14F-4D97-AF65-F5344CB8AC3E}">
        <p14:creationId xmlns:p14="http://schemas.microsoft.com/office/powerpoint/2010/main" val="3794493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8E5FC486-9B96-40A3-98D4-B1D318063FC3}"/>
              </a:ext>
            </a:extLst>
          </p:cNvPr>
          <p:cNvSpPr txBox="1"/>
          <p:nvPr/>
        </p:nvSpPr>
        <p:spPr>
          <a:xfrm>
            <a:off x="0" y="137652"/>
            <a:ext cx="9783097" cy="2031325"/>
          </a:xfrm>
          <a:prstGeom prst="rect">
            <a:avLst/>
          </a:prstGeom>
        </p:spPr>
        <p:txBody>
          <a:bodyPr wrap="square" rtlCol="0">
            <a:spAutoFit/>
          </a:bodyPr>
          <a:lstStyle/>
          <a:p>
            <a:r>
              <a:rPr lang="en-US" dirty="0"/>
              <a:t>After this the ball undergoes precision grinding. This machine grinds the ball to make them nearly spherical and correct their size.</a:t>
            </a:r>
          </a:p>
          <a:p>
            <a:endParaRPr lang="en-US" dirty="0"/>
          </a:p>
          <a:p>
            <a:r>
              <a:rPr lang="en-US" dirty="0"/>
              <a:t>Just like in flashing, as the balls pass through the metal grooves, the surface is ground.</a:t>
            </a:r>
          </a:p>
          <a:p>
            <a:endParaRPr lang="en-US" dirty="0"/>
          </a:p>
          <a:p>
            <a:r>
              <a:rPr lang="en-US" dirty="0"/>
              <a:t>After precision grinding, the balls are almost completely spherical.</a:t>
            </a:r>
          </a:p>
          <a:p>
            <a:endParaRPr lang="en-GB" dirty="0"/>
          </a:p>
        </p:txBody>
      </p:sp>
      <p:pic>
        <p:nvPicPr>
          <p:cNvPr id="6" name="Picture 5" descr="Diagram&#10;&#10;Description automatically generated">
            <a:extLst>
              <a:ext uri="{FF2B5EF4-FFF2-40B4-BE49-F238E27FC236}">
                <a16:creationId xmlns:a16="http://schemas.microsoft.com/office/drawing/2014/main" id="{21B506ED-FC2F-443A-B8BE-999B1955B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80233"/>
            <a:ext cx="6058572" cy="2854939"/>
          </a:xfrm>
          <a:prstGeom prst="rect">
            <a:avLst/>
          </a:prstGeom>
        </p:spPr>
      </p:pic>
      <p:pic>
        <p:nvPicPr>
          <p:cNvPr id="8" name="Picture 7" descr="A picture containing indoor, photo, different, sitting&#10;&#10;Description automatically generated">
            <a:extLst>
              <a:ext uri="{FF2B5EF4-FFF2-40B4-BE49-F238E27FC236}">
                <a16:creationId xmlns:a16="http://schemas.microsoft.com/office/drawing/2014/main" id="{76F85C55-FA2C-4842-87B4-1643792BE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5083" y="4835172"/>
            <a:ext cx="6275541" cy="2724503"/>
          </a:xfrm>
          <a:prstGeom prst="rect">
            <a:avLst/>
          </a:prstGeom>
        </p:spPr>
      </p:pic>
      <p:sp useBgFill="1">
        <p:nvSpPr>
          <p:cNvPr id="9" name="TextBox 8">
            <a:extLst>
              <a:ext uri="{FF2B5EF4-FFF2-40B4-BE49-F238E27FC236}">
                <a16:creationId xmlns:a16="http://schemas.microsoft.com/office/drawing/2014/main" id="{3436E386-2434-41DB-9679-46B878B17A2A}"/>
              </a:ext>
            </a:extLst>
          </p:cNvPr>
          <p:cNvSpPr txBox="1"/>
          <p:nvPr/>
        </p:nvSpPr>
        <p:spPr>
          <a:xfrm>
            <a:off x="39328" y="5805349"/>
            <a:ext cx="3765755" cy="1754326"/>
          </a:xfrm>
          <a:prstGeom prst="rect">
            <a:avLst/>
          </a:prstGeom>
        </p:spPr>
        <p:txBody>
          <a:bodyPr wrap="square" rtlCol="0">
            <a:spAutoFit/>
          </a:bodyPr>
          <a:lstStyle/>
          <a:p>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7548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E939E99A-9866-457A-BDC4-CD8A367CDB60}"/>
              </a:ext>
            </a:extLst>
          </p:cNvPr>
          <p:cNvSpPr>
            <a:spLocks noGrp="1"/>
          </p:cNvSpPr>
          <p:nvPr>
            <p:ph type="title"/>
          </p:nvPr>
        </p:nvSpPr>
        <p:spPr>
          <a:xfrm>
            <a:off x="0" y="68826"/>
            <a:ext cx="9822426" cy="1376515"/>
          </a:xfrm>
        </p:spPr>
        <p:txBody>
          <a:bodyPr/>
          <a:lstStyle/>
          <a:p>
            <a:r>
              <a:rPr lang="en-US" sz="1800" dirty="0"/>
              <a:t>The balls are further grinded to polish the surface further.</a:t>
            </a:r>
            <a:br>
              <a:rPr lang="en-US" sz="1800" dirty="0"/>
            </a:br>
            <a:r>
              <a:rPr lang="en-US" sz="1800" dirty="0"/>
              <a:t>This process is called “lapping”.</a:t>
            </a:r>
            <a:br>
              <a:rPr lang="en-US" sz="1800" dirty="0"/>
            </a:br>
            <a:r>
              <a:rPr lang="en-US" sz="1800" dirty="0"/>
              <a:t>This process removes any unevenness of the surface and makes the ball closer to being spherical.</a:t>
            </a:r>
            <a:br>
              <a:rPr lang="en-US" sz="1800" dirty="0"/>
            </a:br>
            <a:endParaRPr lang="en-GB" sz="1800" dirty="0"/>
          </a:p>
        </p:txBody>
      </p:sp>
      <p:pic>
        <p:nvPicPr>
          <p:cNvPr id="5" name="Picture 4" descr="A picture containing diagram&#10;&#10;Description automatically generated">
            <a:extLst>
              <a:ext uri="{FF2B5EF4-FFF2-40B4-BE49-F238E27FC236}">
                <a16:creationId xmlns:a16="http://schemas.microsoft.com/office/drawing/2014/main" id="{FCDD3A7D-7E4C-47B5-A19E-15B263194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0234"/>
            <a:ext cx="5968181" cy="3126853"/>
          </a:xfrm>
          <a:prstGeom prst="rect">
            <a:avLst/>
          </a:prstGeom>
        </p:spPr>
      </p:pic>
      <p:pic>
        <p:nvPicPr>
          <p:cNvPr id="7" name="Picture 6" descr="A picture containing indoor, photo, small, sitting&#10;&#10;Description automatically generated">
            <a:extLst>
              <a:ext uri="{FF2B5EF4-FFF2-40B4-BE49-F238E27FC236}">
                <a16:creationId xmlns:a16="http://schemas.microsoft.com/office/drawing/2014/main" id="{1E715F92-37F1-4EEF-91A7-3BF289B9C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617" y="4237087"/>
            <a:ext cx="7288008" cy="3322588"/>
          </a:xfrm>
          <a:prstGeom prst="rect">
            <a:avLst/>
          </a:prstGeom>
        </p:spPr>
      </p:pic>
      <p:sp useBgFill="1">
        <p:nvSpPr>
          <p:cNvPr id="8" name="TextBox 7">
            <a:extLst>
              <a:ext uri="{FF2B5EF4-FFF2-40B4-BE49-F238E27FC236}">
                <a16:creationId xmlns:a16="http://schemas.microsoft.com/office/drawing/2014/main" id="{6A7E7C7F-FFB9-4923-8594-EF2EA55EA115}"/>
              </a:ext>
            </a:extLst>
          </p:cNvPr>
          <p:cNvSpPr txBox="1"/>
          <p:nvPr/>
        </p:nvSpPr>
        <p:spPr>
          <a:xfrm>
            <a:off x="314632" y="6449441"/>
            <a:ext cx="2477985" cy="1041408"/>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315155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8C17354C-500D-41DD-B33F-65838ADEBC12}"/>
              </a:ext>
            </a:extLst>
          </p:cNvPr>
          <p:cNvSpPr txBox="1"/>
          <p:nvPr/>
        </p:nvSpPr>
        <p:spPr>
          <a:xfrm>
            <a:off x="0" y="167148"/>
            <a:ext cx="9812593" cy="1477328"/>
          </a:xfrm>
          <a:prstGeom prst="rect">
            <a:avLst/>
          </a:prstGeom>
        </p:spPr>
        <p:txBody>
          <a:bodyPr wrap="square" rtlCol="0">
            <a:spAutoFit/>
          </a:bodyPr>
          <a:lstStyle/>
          <a:p>
            <a:r>
              <a:rPr lang="en-US" dirty="0"/>
              <a:t>After these, the balls are moved to washing and inspection.</a:t>
            </a:r>
          </a:p>
          <a:p>
            <a:r>
              <a:rPr lang="en-US" dirty="0"/>
              <a:t>For inspection, machines as well as human beings are used.</a:t>
            </a:r>
          </a:p>
          <a:p>
            <a:endParaRPr lang="en-US" dirty="0"/>
          </a:p>
          <a:p>
            <a:r>
              <a:rPr lang="en-US" dirty="0"/>
              <a:t>Humans inspects the ball’s perfection by the way it reflects light.</a:t>
            </a:r>
          </a:p>
          <a:p>
            <a:r>
              <a:rPr lang="en-US" dirty="0"/>
              <a:t>The final balls are very shiny and reflect like a mirror</a:t>
            </a:r>
          </a:p>
        </p:txBody>
      </p:sp>
      <p:pic>
        <p:nvPicPr>
          <p:cNvPr id="4" name="Picture 3" descr="A picture containing person, indoor, computer, sitting&#10;&#10;Description automatically generated">
            <a:extLst>
              <a:ext uri="{FF2B5EF4-FFF2-40B4-BE49-F238E27FC236}">
                <a16:creationId xmlns:a16="http://schemas.microsoft.com/office/drawing/2014/main" id="{7C0BE1AA-269D-41F1-944F-9205FEF31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4476"/>
            <a:ext cx="6303792" cy="3020231"/>
          </a:xfrm>
          <a:prstGeom prst="rect">
            <a:avLst/>
          </a:prstGeom>
        </p:spPr>
      </p:pic>
      <p:pic>
        <p:nvPicPr>
          <p:cNvPr id="6" name="Picture 5" descr="A picture containing group, food, close, large&#10;&#10;Description automatically generated">
            <a:extLst>
              <a:ext uri="{FF2B5EF4-FFF2-40B4-BE49-F238E27FC236}">
                <a16:creationId xmlns:a16="http://schemas.microsoft.com/office/drawing/2014/main" id="{A3C5479B-5421-42C8-A7D6-54AA500AC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510" y="4669047"/>
            <a:ext cx="7121115" cy="2885774"/>
          </a:xfrm>
          <a:prstGeom prst="rect">
            <a:avLst/>
          </a:prstGeom>
        </p:spPr>
      </p:pic>
      <p:sp useBgFill="1">
        <p:nvSpPr>
          <p:cNvPr id="7" name="TextBox 6">
            <a:extLst>
              <a:ext uri="{FF2B5EF4-FFF2-40B4-BE49-F238E27FC236}">
                <a16:creationId xmlns:a16="http://schemas.microsoft.com/office/drawing/2014/main" id="{A9123381-266A-4078-9569-73EC8DBE6C20}"/>
              </a:ext>
            </a:extLst>
          </p:cNvPr>
          <p:cNvSpPr txBox="1"/>
          <p:nvPr/>
        </p:nvSpPr>
        <p:spPr>
          <a:xfrm>
            <a:off x="678426" y="6626942"/>
            <a:ext cx="2281084" cy="927879"/>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402924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5274259E-599C-4A24-91F1-59DA67009675}"/>
              </a:ext>
            </a:extLst>
          </p:cNvPr>
          <p:cNvSpPr txBox="1"/>
          <p:nvPr/>
        </p:nvSpPr>
        <p:spPr>
          <a:xfrm>
            <a:off x="0" y="176981"/>
            <a:ext cx="5565058" cy="2031325"/>
          </a:xfrm>
          <a:prstGeom prst="rect">
            <a:avLst/>
          </a:prstGeom>
        </p:spPr>
        <p:txBody>
          <a:bodyPr wrap="square" rtlCol="0">
            <a:spAutoFit/>
          </a:bodyPr>
          <a:lstStyle/>
          <a:p>
            <a:pPr algn="ctr"/>
            <a:endParaRPr lang="en-US" dirty="0"/>
          </a:p>
          <a:p>
            <a:pPr algn="ctr"/>
            <a:endParaRPr lang="en-US" dirty="0"/>
          </a:p>
          <a:p>
            <a:pPr algn="ctr"/>
            <a:r>
              <a:rPr lang="en-US" dirty="0"/>
              <a:t>The margin of error of these balls are</a:t>
            </a:r>
          </a:p>
          <a:p>
            <a:pPr algn="ctr"/>
            <a:r>
              <a:rPr lang="en-US" dirty="0"/>
              <a:t> now less than 0.1 micrometers</a:t>
            </a:r>
          </a:p>
          <a:p>
            <a:endParaRPr lang="en-US" dirty="0"/>
          </a:p>
          <a:p>
            <a:endParaRPr lang="en-US" dirty="0"/>
          </a:p>
          <a:p>
            <a:endParaRPr lang="en-GB" dirty="0"/>
          </a:p>
        </p:txBody>
      </p:sp>
      <p:pic>
        <p:nvPicPr>
          <p:cNvPr id="4" name="Picture 3" descr="A picture containing indoor, kitchen, blender, sitting&#10;&#10;Description automatically generated">
            <a:extLst>
              <a:ext uri="{FF2B5EF4-FFF2-40B4-BE49-F238E27FC236}">
                <a16:creationId xmlns:a16="http://schemas.microsoft.com/office/drawing/2014/main" id="{6AADAA6B-C0E6-46DB-A772-E33C92741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464" y="176981"/>
            <a:ext cx="5056769" cy="2775121"/>
          </a:xfrm>
          <a:prstGeom prst="rect">
            <a:avLst/>
          </a:prstGeom>
        </p:spPr>
      </p:pic>
      <p:pic>
        <p:nvPicPr>
          <p:cNvPr id="6" name="Picture 5" descr="A picture containing indoor, counter, table, metal&#10;&#10;Description automatically generated">
            <a:extLst>
              <a:ext uri="{FF2B5EF4-FFF2-40B4-BE49-F238E27FC236}">
                <a16:creationId xmlns:a16="http://schemas.microsoft.com/office/drawing/2014/main" id="{F90E1429-33E1-49F7-94D6-EA11C0B8E5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79837"/>
            <a:ext cx="6430115" cy="3616940"/>
          </a:xfrm>
          <a:prstGeom prst="rect">
            <a:avLst/>
          </a:prstGeom>
        </p:spPr>
      </p:pic>
      <p:sp>
        <p:nvSpPr>
          <p:cNvPr id="8" name="TextBox 7">
            <a:extLst>
              <a:ext uri="{FF2B5EF4-FFF2-40B4-BE49-F238E27FC236}">
                <a16:creationId xmlns:a16="http://schemas.microsoft.com/office/drawing/2014/main" id="{4E96DF91-E1CB-4437-8D39-5DE0D48B697B}"/>
              </a:ext>
            </a:extLst>
          </p:cNvPr>
          <p:cNvSpPr txBox="1"/>
          <p:nvPr/>
        </p:nvSpPr>
        <p:spPr>
          <a:xfrm>
            <a:off x="6430115" y="4070555"/>
            <a:ext cx="3650510" cy="923330"/>
          </a:xfrm>
          <a:prstGeom prst="rect">
            <a:avLst/>
          </a:prstGeom>
          <a:noFill/>
        </p:spPr>
        <p:txBody>
          <a:bodyPr wrap="square" rtlCol="0">
            <a:spAutoFit/>
          </a:bodyPr>
          <a:lstStyle/>
          <a:p>
            <a:pPr algn="ctr"/>
            <a:r>
              <a:rPr lang="en-US" dirty="0"/>
              <a:t>These balls, which are about 16mm in diameter, can withstand a weight of 35 tons.</a:t>
            </a:r>
            <a:endParaRPr lang="en-GB" dirty="0"/>
          </a:p>
        </p:txBody>
      </p:sp>
      <p:sp useBgFill="1">
        <p:nvSpPr>
          <p:cNvPr id="9" name="TextBox 8">
            <a:extLst>
              <a:ext uri="{FF2B5EF4-FFF2-40B4-BE49-F238E27FC236}">
                <a16:creationId xmlns:a16="http://schemas.microsoft.com/office/drawing/2014/main" id="{525008F6-3A0B-4D17-927E-51EBF49251CE}"/>
              </a:ext>
            </a:extLst>
          </p:cNvPr>
          <p:cNvSpPr txBox="1"/>
          <p:nvPr/>
        </p:nvSpPr>
        <p:spPr>
          <a:xfrm>
            <a:off x="6430115" y="6695768"/>
            <a:ext cx="3650510" cy="786580"/>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79721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360000" y="360000"/>
            <a:ext cx="9359640" cy="89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en-IN" sz="3200" b="1" strike="noStrike" spc="-1" dirty="0">
                <a:solidFill>
                  <a:srgbClr val="FFFFFF"/>
                </a:solidFill>
                <a:latin typeface="Noto Sans Black"/>
              </a:rPr>
              <a:t>References</a:t>
            </a:r>
            <a:endParaRPr lang="en-IN" sz="3200" b="0" strike="noStrike" spc="-1" dirty="0">
              <a:latin typeface="Arial"/>
            </a:endParaRPr>
          </a:p>
        </p:txBody>
      </p:sp>
      <p:sp>
        <p:nvSpPr>
          <p:cNvPr id="96" name="CustomShape 2"/>
          <p:cNvSpPr/>
          <p:nvPr/>
        </p:nvSpPr>
        <p:spPr>
          <a:xfrm>
            <a:off x="360000" y="1980000"/>
            <a:ext cx="9179640" cy="4679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a:bodyPr>
          <a:lstStyle/>
          <a:p>
            <a:pPr marL="342900" indent="-342900">
              <a:lnSpc>
                <a:spcPct val="100000"/>
              </a:lnSpc>
              <a:spcAft>
                <a:spcPts val="1142"/>
              </a:spcAft>
              <a:buFont typeface="Arial" panose="020B0604020202020204" pitchFamily="34" charset="0"/>
              <a:buChar char="•"/>
            </a:pPr>
            <a:r>
              <a:rPr lang="en-IN" sz="2000" b="0" strike="noStrike" spc="-1" dirty="0">
                <a:latin typeface="Arial"/>
                <a:hlinkClick r:id="rId2"/>
              </a:rPr>
              <a:t>https://sciencing.com/purpose-coil-springs-7637830.html</a:t>
            </a:r>
            <a:endParaRPr lang="en-IN" sz="2000" b="0" strike="noStrike" spc="-1" dirty="0">
              <a:latin typeface="Arial"/>
            </a:endParaRPr>
          </a:p>
          <a:p>
            <a:pPr>
              <a:lnSpc>
                <a:spcPct val="100000"/>
              </a:lnSpc>
              <a:spcAft>
                <a:spcPts val="1142"/>
              </a:spcAft>
            </a:pPr>
            <a:endParaRPr lang="en-IN" sz="2000" b="0" strike="noStrike" spc="-1" dirty="0">
              <a:latin typeface="Arial"/>
            </a:endParaRPr>
          </a:p>
          <a:p>
            <a:pPr marL="342900" indent="-342900">
              <a:lnSpc>
                <a:spcPct val="100000"/>
              </a:lnSpc>
              <a:spcAft>
                <a:spcPts val="1142"/>
              </a:spcAft>
              <a:buFont typeface="Arial" panose="020B0604020202020204" pitchFamily="34" charset="0"/>
              <a:buChar char="•"/>
            </a:pPr>
            <a:r>
              <a:rPr lang="en-IN" sz="2000" b="0" strike="noStrike" spc="-1" dirty="0">
                <a:latin typeface="Arial"/>
                <a:hlinkClick r:id="rId3"/>
              </a:rPr>
              <a:t>https://insights.globalspec.com/article/4523/how-ball-bearings-are-manufactured</a:t>
            </a:r>
            <a:endParaRPr lang="en-IN" sz="2000" b="0" strike="noStrike" spc="-1" dirty="0">
              <a:latin typeface="Arial"/>
            </a:endParaRPr>
          </a:p>
          <a:p>
            <a:pPr marL="342900" indent="-342900">
              <a:lnSpc>
                <a:spcPct val="100000"/>
              </a:lnSpc>
              <a:spcAft>
                <a:spcPts val="1142"/>
              </a:spcAft>
              <a:buFont typeface="Arial" panose="020B0604020202020204" pitchFamily="34" charset="0"/>
              <a:buChar char="•"/>
            </a:pPr>
            <a:endParaRPr lang="en-IN" sz="2000" spc="-1" dirty="0">
              <a:latin typeface="Arial"/>
            </a:endParaRPr>
          </a:p>
          <a:p>
            <a:pPr marL="342900" indent="-342900">
              <a:lnSpc>
                <a:spcPct val="100000"/>
              </a:lnSpc>
              <a:spcAft>
                <a:spcPts val="1142"/>
              </a:spcAft>
              <a:buFont typeface="Arial" panose="020B0604020202020204" pitchFamily="34" charset="0"/>
              <a:buChar char="•"/>
            </a:pPr>
            <a:r>
              <a:rPr lang="en-IN" sz="2000" b="0" strike="noStrike" spc="-1" dirty="0">
                <a:latin typeface="Arial"/>
                <a:hlinkClick r:id="rId4"/>
              </a:rPr>
              <a:t>https://www.youtube.com/watch?v=19duYMdiXi0</a:t>
            </a:r>
            <a:endParaRPr lang="en-IN" sz="2000" b="0" strike="noStrike" spc="-1" dirty="0">
              <a:latin typeface="Arial"/>
            </a:endParaRPr>
          </a:p>
          <a:p>
            <a:pPr marL="342900" indent="-342900">
              <a:lnSpc>
                <a:spcPct val="100000"/>
              </a:lnSpc>
              <a:spcAft>
                <a:spcPts val="1142"/>
              </a:spcAft>
              <a:buFont typeface="Arial" panose="020B0604020202020204" pitchFamily="34" charset="0"/>
              <a:buChar char="•"/>
            </a:pPr>
            <a:endParaRPr lang="en-IN" sz="2000" b="0" strike="noStrike" spc="-1" dirty="0">
              <a:latin typeface="Arial"/>
            </a:endParaRPr>
          </a:p>
          <a:p>
            <a:pPr marL="342900" indent="-342900">
              <a:lnSpc>
                <a:spcPct val="100000"/>
              </a:lnSpc>
              <a:spcAft>
                <a:spcPts val="1142"/>
              </a:spcAft>
              <a:buFont typeface="Arial" panose="020B0604020202020204" pitchFamily="34" charset="0"/>
              <a:buChar char="•"/>
            </a:pPr>
            <a:r>
              <a:rPr lang="en-IN" sz="2000" spc="-1" dirty="0">
                <a:latin typeface="Arial"/>
                <a:hlinkClick r:id="rId5"/>
              </a:rPr>
              <a:t>https://evolution.skf.com/us/developments-in-ceramic-bearing-balls/</a:t>
            </a:r>
            <a:endParaRPr lang="en-IN" sz="2000" spc="-1" dirty="0">
              <a:latin typeface="Arial"/>
            </a:endParaRPr>
          </a:p>
          <a:p>
            <a:pPr marL="342900" indent="-342900">
              <a:lnSpc>
                <a:spcPct val="100000"/>
              </a:lnSpc>
              <a:spcAft>
                <a:spcPts val="1142"/>
              </a:spcAft>
              <a:buFont typeface="Arial" panose="020B0604020202020204" pitchFamily="34" charset="0"/>
              <a:buChar char="•"/>
            </a:pPr>
            <a:endParaRPr lang="en-IN" sz="2000" spc="-1" dirty="0">
              <a:latin typeface="Arial"/>
            </a:endParaRPr>
          </a:p>
          <a:p>
            <a:pPr marL="342900" indent="-342900">
              <a:lnSpc>
                <a:spcPct val="100000"/>
              </a:lnSpc>
              <a:spcAft>
                <a:spcPts val="1142"/>
              </a:spcAft>
              <a:buFont typeface="Arial" panose="020B0604020202020204" pitchFamily="34" charset="0"/>
              <a:buChar char="•"/>
            </a:pPr>
            <a:r>
              <a:rPr lang="en-IN" sz="2000" spc="-1" dirty="0">
                <a:latin typeface="Arial"/>
              </a:rPr>
              <a:t>https://www.skf.com/us/products/mrc/hybrid-ceramic-ball-bearings</a:t>
            </a:r>
          </a:p>
          <a:p>
            <a:pPr marL="342900" indent="-342900">
              <a:lnSpc>
                <a:spcPct val="100000"/>
              </a:lnSpc>
              <a:spcAft>
                <a:spcPts val="1142"/>
              </a:spcAft>
              <a:buFont typeface="Arial" panose="020B0604020202020204" pitchFamily="34" charset="0"/>
              <a:buChar char="•"/>
            </a:pPr>
            <a:endParaRPr lang="en-IN" sz="2000" b="0" strike="noStrike" spc="-1" dirty="0">
              <a:latin typeface="Arial"/>
            </a:endParaRPr>
          </a:p>
          <a:p>
            <a:pPr>
              <a:lnSpc>
                <a:spcPct val="100000"/>
              </a:lnSpc>
              <a:spcAft>
                <a:spcPts val="1142"/>
              </a:spcAft>
            </a:pPr>
            <a:r>
              <a:rPr lang="en-IN" sz="2600" b="1" strike="noStrike" spc="-1" dirty="0">
                <a:solidFill>
                  <a:srgbClr val="1C1C1C"/>
                </a:solidFill>
                <a:latin typeface="Noto Sans SemiBold"/>
              </a:rPr>
              <a:t> </a:t>
            </a:r>
            <a:endParaRPr lang="en-IN" sz="2600" b="0" strike="noStrike" spc="-1" dirty="0">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0" y="1"/>
            <a:ext cx="9910916" cy="1543664"/>
          </a:xfrm>
          <a:prstGeom prst="rect">
            <a:avLst/>
          </a:prstGeom>
          <a:ln>
            <a:noFill/>
          </a:ln>
        </p:spPr>
        <p:style>
          <a:lnRef idx="0">
            <a:scrgbClr r="0" g="0" b="0"/>
          </a:lnRef>
          <a:fillRef idx="0">
            <a:scrgbClr r="0" g="0" b="0"/>
          </a:fillRef>
          <a:effectRef idx="0">
            <a:scrgbClr r="0" g="0" b="0"/>
          </a:effectRef>
          <a:fontRef idx="minor"/>
        </p:style>
        <p:txBody>
          <a:bodyPr lIns="0" tIns="0" rIns="0" bIns="0" anchor="b">
            <a:noAutofit/>
          </a:bodyPr>
          <a:lstStyle/>
          <a:p>
            <a:pPr algn="ctr">
              <a:lnSpc>
                <a:spcPct val="100000"/>
              </a:lnSpc>
            </a:pPr>
            <a:r>
              <a:rPr lang="en-IN" sz="4800" b="1" strike="noStrike" spc="-1" dirty="0">
                <a:latin typeface="Noto Sans Black"/>
              </a:rPr>
              <a:t>Outline</a:t>
            </a:r>
          </a:p>
        </p:txBody>
      </p:sp>
      <p:sp>
        <p:nvSpPr>
          <p:cNvPr id="87" name="CustomShape 2"/>
          <p:cNvSpPr/>
          <p:nvPr/>
        </p:nvSpPr>
        <p:spPr>
          <a:xfrm>
            <a:off x="360000" y="2088000"/>
            <a:ext cx="9179640" cy="4679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Aft>
                <a:spcPts val="1142"/>
              </a:spcAft>
            </a:pPr>
            <a:endParaRPr lang="en-IN" sz="1800" b="0" strike="noStrike" spc="-1" dirty="0">
              <a:latin typeface="Arial"/>
            </a:endParaRPr>
          </a:p>
          <a:p>
            <a:pPr marL="216000" indent="-215640">
              <a:lnSpc>
                <a:spcPct val="100000"/>
              </a:lnSpc>
              <a:spcAft>
                <a:spcPts val="1142"/>
              </a:spcAft>
              <a:buClr>
                <a:srgbClr val="000000"/>
              </a:buClr>
              <a:buSzPct val="45000"/>
              <a:buFont typeface="Wingdings" charset="2"/>
              <a:buChar char=""/>
            </a:pPr>
            <a:r>
              <a:rPr lang="en-IN" sz="2600" b="1" strike="noStrike" spc="-1" dirty="0">
                <a:solidFill>
                  <a:srgbClr val="1C1C1C"/>
                </a:solidFill>
                <a:latin typeface="Arial"/>
              </a:rPr>
              <a:t>PART 1 </a:t>
            </a:r>
            <a:endParaRPr lang="en-IN" sz="2600" b="0" strike="noStrike" spc="-1" dirty="0">
              <a:latin typeface="Arial"/>
            </a:endParaRPr>
          </a:p>
          <a:p>
            <a:pPr marL="432000" lvl="1" indent="-215640">
              <a:lnSpc>
                <a:spcPct val="100000"/>
              </a:lnSpc>
              <a:spcAft>
                <a:spcPts val="1134"/>
              </a:spcAft>
              <a:buClr>
                <a:srgbClr val="000000"/>
              </a:buClr>
              <a:buSzPct val="45000"/>
              <a:buFont typeface="Wingdings" charset="2"/>
              <a:buChar char=""/>
            </a:pPr>
            <a:r>
              <a:rPr lang="en-IN" sz="2200" b="0" strike="noStrike" spc="-1" dirty="0">
                <a:solidFill>
                  <a:srgbClr val="1C1C1C"/>
                </a:solidFill>
                <a:latin typeface="Arial"/>
              </a:rPr>
              <a:t>Introduction</a:t>
            </a:r>
            <a:endParaRPr lang="en-IN" sz="2200" b="0" strike="noStrike" spc="-1" dirty="0">
              <a:latin typeface="Arial"/>
            </a:endParaRPr>
          </a:p>
          <a:p>
            <a:pPr marL="432000" lvl="1" indent="-215640">
              <a:lnSpc>
                <a:spcPct val="100000"/>
              </a:lnSpc>
              <a:spcAft>
                <a:spcPts val="1134"/>
              </a:spcAft>
              <a:buClr>
                <a:srgbClr val="000000"/>
              </a:buClr>
              <a:buSzPct val="45000"/>
              <a:buFont typeface="Wingdings" charset="2"/>
              <a:buChar char=""/>
            </a:pPr>
            <a:r>
              <a:rPr lang="en-IN" sz="2200" b="0" strike="noStrike" spc="-1" dirty="0">
                <a:solidFill>
                  <a:srgbClr val="1C1C1C"/>
                </a:solidFill>
                <a:latin typeface="Arial"/>
              </a:rPr>
              <a:t>Literature review</a:t>
            </a:r>
          </a:p>
          <a:p>
            <a:pPr marL="432000" lvl="1" indent="-215640">
              <a:lnSpc>
                <a:spcPct val="100000"/>
              </a:lnSpc>
              <a:spcAft>
                <a:spcPts val="1134"/>
              </a:spcAft>
              <a:buClr>
                <a:srgbClr val="000000"/>
              </a:buClr>
              <a:buSzPct val="45000"/>
              <a:buFont typeface="Wingdings" charset="2"/>
              <a:buChar char=""/>
            </a:pPr>
            <a:r>
              <a:rPr lang="en-IN" sz="2200" spc="-1" dirty="0">
                <a:solidFill>
                  <a:srgbClr val="1C1C1C"/>
                </a:solidFill>
                <a:latin typeface="Arial"/>
              </a:rPr>
              <a:t>Material selection</a:t>
            </a:r>
            <a:endParaRPr lang="en-IN" sz="2200" b="0" strike="noStrike" spc="-1" dirty="0">
              <a:latin typeface="Arial"/>
            </a:endParaRPr>
          </a:p>
          <a:p>
            <a:pPr marL="216000" indent="-215640">
              <a:lnSpc>
                <a:spcPct val="100000"/>
              </a:lnSpc>
              <a:spcAft>
                <a:spcPts val="1142"/>
              </a:spcAft>
              <a:buClr>
                <a:srgbClr val="000000"/>
              </a:buClr>
              <a:buSzPct val="45000"/>
              <a:buFont typeface="Wingdings" charset="2"/>
              <a:buChar char=""/>
            </a:pPr>
            <a:r>
              <a:rPr lang="en-IN" sz="2600" b="1" strike="noStrike" spc="-1" dirty="0">
                <a:solidFill>
                  <a:srgbClr val="1C1C1C"/>
                </a:solidFill>
                <a:latin typeface="Arial"/>
              </a:rPr>
              <a:t>PART 2  </a:t>
            </a:r>
            <a:endParaRPr lang="en-IN" sz="2600" b="0" strike="noStrike" spc="-1" dirty="0">
              <a:latin typeface="Arial"/>
            </a:endParaRPr>
          </a:p>
          <a:p>
            <a:pPr>
              <a:lnSpc>
                <a:spcPct val="100000"/>
              </a:lnSpc>
              <a:spcAft>
                <a:spcPts val="1134"/>
              </a:spcAft>
            </a:pPr>
            <a:r>
              <a:rPr lang="en-IN" sz="2600" b="0" strike="noStrike" spc="-1" dirty="0">
                <a:latin typeface="Arial"/>
              </a:rPr>
              <a:t>     </a:t>
            </a:r>
            <a:r>
              <a:rPr lang="en-IN" sz="2200" b="0" strike="noStrike" spc="-1" dirty="0">
                <a:latin typeface="Arial"/>
              </a:rPr>
              <a:t>Manufacturing process</a:t>
            </a:r>
          </a:p>
          <a:p>
            <a:pPr>
              <a:lnSpc>
                <a:spcPct val="100000"/>
              </a:lnSpc>
            </a:pPr>
            <a:endParaRPr lang="en-IN" sz="26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0" y="470323"/>
            <a:ext cx="9179640" cy="755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000" lnSpcReduction="10000"/>
          </a:bodyPr>
          <a:lstStyle/>
          <a:p>
            <a:pPr algn="ctr">
              <a:lnSpc>
                <a:spcPct val="100000"/>
              </a:lnSpc>
              <a:spcAft>
                <a:spcPts val="1142"/>
              </a:spcAft>
            </a:pPr>
            <a:r>
              <a:rPr lang="en-IN" sz="6000" b="1" strike="noStrike" spc="-1" dirty="0">
                <a:solidFill>
                  <a:srgbClr val="1C1C1C"/>
                </a:solidFill>
                <a:latin typeface="Noto Sans SemiBold"/>
              </a:rPr>
              <a:t>PART 1</a:t>
            </a:r>
            <a:endParaRPr lang="en-IN" sz="6000" b="0" strike="noStrike" spc="-1" dirty="0">
              <a:latin typeface="Arial"/>
            </a:endParaRPr>
          </a:p>
        </p:txBody>
      </p:sp>
      <p:pic>
        <p:nvPicPr>
          <p:cNvPr id="3" name="Picture 2" descr="A picture containing accessory, chocolate, doughnut, cake&#10;&#10;Description automatically generated">
            <a:extLst>
              <a:ext uri="{FF2B5EF4-FFF2-40B4-BE49-F238E27FC236}">
                <a16:creationId xmlns:a16="http://schemas.microsoft.com/office/drawing/2014/main" id="{3EC67D0A-381D-451F-9A3F-7B9FC7AD2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29" y="1549343"/>
            <a:ext cx="9684348" cy="49006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ustomShape 1"/>
          <p:cNvSpPr/>
          <p:nvPr/>
        </p:nvSpPr>
        <p:spPr>
          <a:xfrm>
            <a:off x="360000" y="360000"/>
            <a:ext cx="9359640" cy="89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en-IN" sz="3200" b="1" strike="noStrike" spc="-1">
                <a:solidFill>
                  <a:srgbClr val="FFFFFF"/>
                </a:solidFill>
                <a:latin typeface="Noto Sans Black"/>
              </a:rPr>
              <a:t>Introduction</a:t>
            </a:r>
            <a:endParaRPr lang="en-IN" sz="3200" b="0" strike="noStrike" spc="-1">
              <a:latin typeface="Arial"/>
            </a:endParaRPr>
          </a:p>
        </p:txBody>
      </p:sp>
      <p:sp>
        <p:nvSpPr>
          <p:cNvPr id="2" name="TextBox 1">
            <a:extLst>
              <a:ext uri="{FF2B5EF4-FFF2-40B4-BE49-F238E27FC236}">
                <a16:creationId xmlns:a16="http://schemas.microsoft.com/office/drawing/2014/main" id="{F28C8577-E9B4-4401-8F79-CD8B08630119}"/>
              </a:ext>
            </a:extLst>
          </p:cNvPr>
          <p:cNvSpPr txBox="1"/>
          <p:nvPr/>
        </p:nvSpPr>
        <p:spPr>
          <a:xfrm>
            <a:off x="1" y="1622323"/>
            <a:ext cx="9719640" cy="4524315"/>
          </a:xfrm>
          <a:prstGeom prst="rect">
            <a:avLst/>
          </a:prstGeom>
          <a:noFill/>
        </p:spPr>
        <p:txBody>
          <a:bodyPr wrap="square" rtlCol="0">
            <a:spAutoFit/>
          </a:bodyPr>
          <a:lstStyle/>
          <a:p>
            <a:r>
              <a:rPr lang="en-US" dirty="0"/>
              <a:t>Ball bearings are one of the most basic yet most useful devices. They are used nearly everywhere, to reduce friction. They do so by reducing the area in contact between parts. </a:t>
            </a:r>
            <a:r>
              <a:rPr lang="en-US" b="0" i="0" dirty="0">
                <a:solidFill>
                  <a:srgbClr val="000000"/>
                </a:solidFill>
                <a:effectLst/>
              </a:rPr>
              <a:t>Ball bearings carry types of load in a radial direction, and these loads apply a perpendicular force to the axis of rotation of the ball bearing.</a:t>
            </a:r>
          </a:p>
          <a:p>
            <a:r>
              <a:rPr lang="en-GB" dirty="0">
                <a:solidFill>
                  <a:srgbClr val="000000"/>
                </a:solidFill>
              </a:rPr>
              <a:t>Ball bearings can be of two types:</a:t>
            </a:r>
          </a:p>
          <a:p>
            <a:pPr marL="342900" indent="-342900">
              <a:buAutoNum type="arabicPeriod"/>
            </a:pPr>
            <a:r>
              <a:rPr lang="en-GB" dirty="0">
                <a:solidFill>
                  <a:srgbClr val="000000"/>
                </a:solidFill>
              </a:rPr>
              <a:t>Double row ball bearings</a:t>
            </a:r>
          </a:p>
          <a:p>
            <a:pPr marL="342900" indent="-342900">
              <a:buAutoNum type="arabicPeriod"/>
            </a:pPr>
            <a:r>
              <a:rPr lang="en-GB" dirty="0">
                <a:solidFill>
                  <a:srgbClr val="000000"/>
                </a:solidFill>
              </a:rPr>
              <a:t>Angular contact type ball bearings</a:t>
            </a:r>
          </a:p>
          <a:p>
            <a:endParaRPr lang="en-GB" dirty="0">
              <a:solidFill>
                <a:srgbClr val="000000"/>
              </a:solidFill>
            </a:endParaRPr>
          </a:p>
          <a:p>
            <a:r>
              <a:rPr lang="en-GB" dirty="0">
                <a:solidFill>
                  <a:srgbClr val="000000"/>
                </a:solidFill>
              </a:rPr>
              <a:t>Majority of bearings are made of chrome steel, but other materials are used to better their performance. </a:t>
            </a:r>
            <a:r>
              <a:rPr lang="en-US" b="0" i="0" dirty="0">
                <a:solidFill>
                  <a:srgbClr val="000000"/>
                </a:solidFill>
                <a:effectLst/>
                <a:latin typeface="Arial" panose="020B0604020202020204" pitchFamily="34" charset="0"/>
              </a:rPr>
              <a:t>The most common material used for bearing races is SAE 52100 steel. SAE 52100 is a chrome steel (1% carbon, 1.5% chrome alloy). Other materials which are used are AISI 52100 steel, AISI 440C stainless, other types of stainless materials, ceramics, glass or plastic.</a:t>
            </a:r>
          </a:p>
          <a:p>
            <a:endParaRPr lang="en-US" dirty="0">
              <a:solidFill>
                <a:srgbClr val="000000"/>
              </a:solidFill>
              <a:latin typeface="Arial" panose="020B0604020202020204" pitchFamily="34" charset="0"/>
            </a:endParaRPr>
          </a:p>
          <a:p>
            <a:r>
              <a:rPr lang="en-US" dirty="0">
                <a:solidFill>
                  <a:srgbClr val="000000"/>
                </a:solidFill>
              </a:rPr>
              <a:t>Hybrid rolling bearings using ceramics are used in many places and </a:t>
            </a:r>
            <a:r>
              <a:rPr lang="en-GB" dirty="0"/>
              <a:t>b</a:t>
            </a:r>
            <a:r>
              <a:rPr lang="en-GB" b="0" i="0" dirty="0">
                <a:effectLst/>
              </a:rPr>
              <a:t>earing grade silicon nitride, Si</a:t>
            </a:r>
            <a:r>
              <a:rPr lang="en-GB" b="0" i="0" baseline="-25000" dirty="0">
                <a:effectLst/>
              </a:rPr>
              <a:t>3</a:t>
            </a:r>
            <a:r>
              <a:rPr lang="en-GB" b="0" i="0" dirty="0">
                <a:effectLst/>
              </a:rPr>
              <a:t>N</a:t>
            </a:r>
            <a:r>
              <a:rPr lang="en-GB" b="0" i="0" baseline="-25000" dirty="0">
                <a:effectLst/>
              </a:rPr>
              <a:t>4</a:t>
            </a:r>
            <a:r>
              <a:rPr lang="en-GB" b="0" i="0" dirty="0">
                <a:effectLst/>
              </a:rPr>
              <a:t>, is the current standard material for rolling bearings.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60000" y="360000"/>
            <a:ext cx="9359640" cy="8996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nSpc>
                <a:spcPct val="100000"/>
              </a:lnSpc>
            </a:pPr>
            <a:r>
              <a:rPr lang="en-IN" sz="3200" b="1" strike="noStrike" spc="-1">
                <a:solidFill>
                  <a:srgbClr val="FFFFFF"/>
                </a:solidFill>
                <a:latin typeface="Noto Sans Black"/>
              </a:rPr>
              <a:t>Literature Review</a:t>
            </a:r>
            <a:endParaRPr lang="en-IN" sz="3200" b="0" strike="noStrike" spc="-1">
              <a:latin typeface="Arial"/>
            </a:endParaRPr>
          </a:p>
        </p:txBody>
      </p:sp>
      <p:sp>
        <p:nvSpPr>
          <p:cNvPr id="2" name="TextBox 1">
            <a:extLst>
              <a:ext uri="{FF2B5EF4-FFF2-40B4-BE49-F238E27FC236}">
                <a16:creationId xmlns:a16="http://schemas.microsoft.com/office/drawing/2014/main" id="{C6BD32D9-E3E0-4D49-94E2-94F6D02C48F8}"/>
              </a:ext>
            </a:extLst>
          </p:cNvPr>
          <p:cNvSpPr txBox="1"/>
          <p:nvPr/>
        </p:nvSpPr>
        <p:spPr>
          <a:xfrm>
            <a:off x="206477" y="1592826"/>
            <a:ext cx="9359640" cy="3139321"/>
          </a:xfrm>
          <a:prstGeom prst="rect">
            <a:avLst/>
          </a:prstGeom>
          <a:noFill/>
        </p:spPr>
        <p:txBody>
          <a:bodyPr wrap="square" rtlCol="0">
            <a:spAutoFit/>
          </a:bodyPr>
          <a:lstStyle/>
          <a:p>
            <a:r>
              <a:rPr lang="en-US" dirty="0"/>
              <a:t>The latest innovation to the ball bearings are the introduction of </a:t>
            </a:r>
            <a:r>
              <a:rPr lang="en-GB" dirty="0"/>
              <a:t>“Hybrid ceramic ball bearings”.</a:t>
            </a:r>
          </a:p>
          <a:p>
            <a:r>
              <a:rPr lang="en-GB" dirty="0"/>
              <a:t>Some benefits of these bearings over the older ones are as follows:</a:t>
            </a:r>
            <a:endParaRPr lang="en-US" dirty="0"/>
          </a:p>
          <a:p>
            <a:pPr marL="285750" indent="-285750">
              <a:buFont typeface="Arial" panose="020B0604020202020204" pitchFamily="34" charset="0"/>
              <a:buChar char="•"/>
            </a:pPr>
            <a:r>
              <a:rPr lang="en-US" dirty="0"/>
              <a:t>Prevent electricity arcing</a:t>
            </a:r>
          </a:p>
          <a:p>
            <a:pPr marL="285750" indent="-285750">
              <a:buFont typeface="Arial" panose="020B0604020202020204" pitchFamily="34" charset="0"/>
              <a:buChar char="•"/>
            </a:pPr>
            <a:r>
              <a:rPr lang="en-US" dirty="0"/>
              <a:t>Lower maintenance cost</a:t>
            </a:r>
          </a:p>
          <a:p>
            <a:pPr marL="285750" indent="-285750">
              <a:buFont typeface="Arial" panose="020B0604020202020204" pitchFamily="34" charset="0"/>
              <a:buChar char="•"/>
            </a:pPr>
            <a:r>
              <a:rPr lang="en-US" dirty="0"/>
              <a:t>Better service life</a:t>
            </a:r>
          </a:p>
          <a:p>
            <a:pPr marL="285750" indent="-285750">
              <a:buFont typeface="Arial" panose="020B0604020202020204" pitchFamily="34" charset="0"/>
              <a:buChar char="•"/>
            </a:pPr>
            <a:r>
              <a:rPr lang="en-US" dirty="0"/>
              <a:t>Extends grease life</a:t>
            </a:r>
          </a:p>
          <a:p>
            <a:pPr marL="285750" indent="-285750">
              <a:buFont typeface="Arial" panose="020B0604020202020204" pitchFamily="34" charset="0"/>
              <a:buChar char="•"/>
            </a:pPr>
            <a:r>
              <a:rPr lang="en-US" dirty="0"/>
              <a:t>Reduce wear due to vibrations</a:t>
            </a:r>
          </a:p>
          <a:p>
            <a:pPr marL="285750" indent="-285750">
              <a:buFont typeface="Arial" panose="020B0604020202020204" pitchFamily="34" charset="0"/>
              <a:buChar char="•"/>
            </a:pPr>
            <a:r>
              <a:rPr lang="en-US" dirty="0"/>
              <a:t>Lower operating temperatures</a:t>
            </a:r>
          </a:p>
          <a:p>
            <a:pPr marL="285750" indent="-285750">
              <a:buFont typeface="Arial" panose="020B0604020202020204" pitchFamily="34" charset="0"/>
              <a:buChar char="•"/>
            </a:pPr>
            <a:r>
              <a:rPr lang="en-US" dirty="0"/>
              <a:t>Reduce wear from contamination</a:t>
            </a:r>
          </a:p>
          <a:p>
            <a:pPr marL="285750" indent="-285750">
              <a:buFont typeface="Arial" panose="020B0604020202020204" pitchFamily="34" charset="0"/>
              <a:buChar char="•"/>
            </a:pPr>
            <a:r>
              <a:rPr lang="en-US" dirty="0"/>
              <a:t>Available in multiple sizes.</a:t>
            </a:r>
            <a:endParaRPr lang="en-GB" dirty="0"/>
          </a:p>
        </p:txBody>
      </p:sp>
      <p:pic>
        <p:nvPicPr>
          <p:cNvPr id="4" name="Picture 3" descr="A picture containing indoor, photo, small, sitting&#10;&#10;Description automatically generated">
            <a:extLst>
              <a:ext uri="{FF2B5EF4-FFF2-40B4-BE49-F238E27FC236}">
                <a16:creationId xmlns:a16="http://schemas.microsoft.com/office/drawing/2014/main" id="{B5DEA6F1-B74A-4B47-95B1-2A2BAF27C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60" y="2505806"/>
            <a:ext cx="5000565" cy="4897884"/>
          </a:xfrm>
          <a:prstGeom prst="rect">
            <a:avLst/>
          </a:prstGeom>
        </p:spPr>
      </p:pic>
      <p:sp useBgFill="1">
        <p:nvSpPr>
          <p:cNvPr id="5" name="TextBox 4">
            <a:extLst>
              <a:ext uri="{FF2B5EF4-FFF2-40B4-BE49-F238E27FC236}">
                <a16:creationId xmlns:a16="http://schemas.microsoft.com/office/drawing/2014/main" id="{9E8FCFFE-6A67-46FB-8692-6390692263F6}"/>
              </a:ext>
            </a:extLst>
          </p:cNvPr>
          <p:cNvSpPr txBox="1"/>
          <p:nvPr/>
        </p:nvSpPr>
        <p:spPr>
          <a:xfrm>
            <a:off x="865239" y="6518787"/>
            <a:ext cx="4214821" cy="884903"/>
          </a:xfrm>
          <a:prstGeom prst="rect">
            <a:avLst/>
          </a:prstGeom>
        </p:spPr>
        <p:txBody>
          <a:bodyPr wrap="square" rtlCol="0">
            <a:spAutoFit/>
          </a:bodyPr>
          <a:lstStyle/>
          <a:p>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163566" y="510833"/>
            <a:ext cx="9179640" cy="6116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78500" lnSpcReduction="20000"/>
          </a:bodyPr>
          <a:lstStyle/>
          <a:p>
            <a:pPr algn="ctr">
              <a:lnSpc>
                <a:spcPct val="100000"/>
              </a:lnSpc>
              <a:spcAft>
                <a:spcPts val="1142"/>
              </a:spcAft>
            </a:pPr>
            <a:r>
              <a:rPr lang="en-IN" sz="6000" b="1" strike="noStrike" spc="-1" dirty="0">
                <a:solidFill>
                  <a:srgbClr val="1C1C1C"/>
                </a:solidFill>
                <a:latin typeface="Noto Sans SemiBold"/>
              </a:rPr>
              <a:t>PART 2</a:t>
            </a:r>
            <a:endParaRPr lang="en-IN" sz="6000" b="0" strike="noStrike" spc="-1" dirty="0">
              <a:latin typeface="Arial"/>
            </a:endParaRPr>
          </a:p>
        </p:txBody>
      </p:sp>
      <p:sp>
        <p:nvSpPr>
          <p:cNvPr id="3" name="TextBox 2">
            <a:extLst>
              <a:ext uri="{FF2B5EF4-FFF2-40B4-BE49-F238E27FC236}">
                <a16:creationId xmlns:a16="http://schemas.microsoft.com/office/drawing/2014/main" id="{1A7BA55F-FAC4-44AC-9540-FDC8BD1C89D3}"/>
              </a:ext>
            </a:extLst>
          </p:cNvPr>
          <p:cNvSpPr txBox="1"/>
          <p:nvPr/>
        </p:nvSpPr>
        <p:spPr>
          <a:xfrm>
            <a:off x="737419" y="981783"/>
            <a:ext cx="8386916" cy="461665"/>
          </a:xfrm>
          <a:prstGeom prst="rect">
            <a:avLst/>
          </a:prstGeom>
          <a:noFill/>
        </p:spPr>
        <p:txBody>
          <a:bodyPr wrap="square" rtlCol="0">
            <a:spAutoFit/>
          </a:bodyPr>
          <a:lstStyle/>
          <a:p>
            <a:pPr algn="ctr"/>
            <a:r>
              <a:rPr lang="en-US" sz="2400" dirty="0"/>
              <a:t>Manufacturing Process</a:t>
            </a:r>
            <a:endParaRPr lang="en-GB" sz="2400" dirty="0"/>
          </a:p>
        </p:txBody>
      </p:sp>
      <p:sp>
        <p:nvSpPr>
          <p:cNvPr id="4" name="TextBox 3">
            <a:extLst>
              <a:ext uri="{FF2B5EF4-FFF2-40B4-BE49-F238E27FC236}">
                <a16:creationId xmlns:a16="http://schemas.microsoft.com/office/drawing/2014/main" id="{190DE218-B239-4F97-8B70-C1C4AFD8CF2A}"/>
              </a:ext>
            </a:extLst>
          </p:cNvPr>
          <p:cNvSpPr txBox="1"/>
          <p:nvPr/>
        </p:nvSpPr>
        <p:spPr>
          <a:xfrm>
            <a:off x="252360" y="2482269"/>
            <a:ext cx="8507768" cy="646331"/>
          </a:xfrm>
          <a:prstGeom prst="rect">
            <a:avLst/>
          </a:prstGeom>
          <a:noFill/>
        </p:spPr>
        <p:txBody>
          <a:bodyPr wrap="square" rtlCol="0">
            <a:spAutoFit/>
          </a:bodyPr>
          <a:lstStyle/>
          <a:p>
            <a:r>
              <a:rPr lang="en-US" dirty="0"/>
              <a:t>Balls are made from wire rods as starting material and these wire rods are cut into smaller pieces of particular size.</a:t>
            </a:r>
            <a:endParaRPr lang="en-GB" dirty="0"/>
          </a:p>
        </p:txBody>
      </p:sp>
      <p:pic>
        <p:nvPicPr>
          <p:cNvPr id="6" name="Picture 5" descr="A close up of a mouse&#10;&#10;Description automatically generated">
            <a:extLst>
              <a:ext uri="{FF2B5EF4-FFF2-40B4-BE49-F238E27FC236}">
                <a16:creationId xmlns:a16="http://schemas.microsoft.com/office/drawing/2014/main" id="{A43E01D9-774D-470D-B017-C368D550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24" y="3599550"/>
            <a:ext cx="4284962" cy="2418748"/>
          </a:xfrm>
          <a:prstGeom prst="rect">
            <a:avLst/>
          </a:prstGeom>
        </p:spPr>
      </p:pic>
      <p:sp>
        <p:nvSpPr>
          <p:cNvPr id="7" name="TextBox 6">
            <a:extLst>
              <a:ext uri="{FF2B5EF4-FFF2-40B4-BE49-F238E27FC236}">
                <a16:creationId xmlns:a16="http://schemas.microsoft.com/office/drawing/2014/main" id="{7FAA86B8-AB69-4EE4-8515-53FB35C2F05E}"/>
              </a:ext>
            </a:extLst>
          </p:cNvPr>
          <p:cNvSpPr txBox="1"/>
          <p:nvPr/>
        </p:nvSpPr>
        <p:spPr>
          <a:xfrm>
            <a:off x="4930877" y="3888231"/>
            <a:ext cx="4658589" cy="1200329"/>
          </a:xfrm>
          <a:prstGeom prst="rect">
            <a:avLst/>
          </a:prstGeom>
          <a:noFill/>
        </p:spPr>
        <p:txBody>
          <a:bodyPr wrap="square" rtlCol="0">
            <a:spAutoFit/>
          </a:bodyPr>
          <a:lstStyle/>
          <a:p>
            <a:r>
              <a:rPr lang="en-US" dirty="0"/>
              <a:t>These small billets are then formed into balls by Impression Die forging.</a:t>
            </a:r>
          </a:p>
          <a:p>
            <a:r>
              <a:rPr lang="en-US" dirty="0"/>
              <a:t>This leaves the balls with burrs, and these is called “raw balls”.</a:t>
            </a:r>
            <a:endParaRPr 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rge Wire Heading Machine&#10;">
            <a:extLst>
              <a:ext uri="{FF2B5EF4-FFF2-40B4-BE49-F238E27FC236}">
                <a16:creationId xmlns:a16="http://schemas.microsoft.com/office/drawing/2014/main" id="{6B26DC29-06E7-4D97-A18F-52253CFD2E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198"/>
            <a:ext cx="4682074" cy="2633667"/>
          </a:xfrm>
          <a:prstGeom prst="rect">
            <a:avLst/>
          </a:prstGeom>
        </p:spPr>
      </p:pic>
      <p:sp>
        <p:nvSpPr>
          <p:cNvPr id="11" name="TextBox 10">
            <a:extLst>
              <a:ext uri="{FF2B5EF4-FFF2-40B4-BE49-F238E27FC236}">
                <a16:creationId xmlns:a16="http://schemas.microsoft.com/office/drawing/2014/main" id="{6BE04FC2-B160-467B-BF5D-A41EE70CD1EC}"/>
              </a:ext>
            </a:extLst>
          </p:cNvPr>
          <p:cNvSpPr txBox="1"/>
          <p:nvPr/>
        </p:nvSpPr>
        <p:spPr>
          <a:xfrm>
            <a:off x="816077" y="2841522"/>
            <a:ext cx="3413713" cy="646331"/>
          </a:xfrm>
          <a:prstGeom prst="rect">
            <a:avLst/>
          </a:prstGeom>
          <a:noFill/>
        </p:spPr>
        <p:txBody>
          <a:bodyPr wrap="square" rtlCol="0">
            <a:spAutoFit/>
          </a:bodyPr>
          <a:lstStyle/>
          <a:p>
            <a:r>
              <a:rPr lang="en-US" dirty="0"/>
              <a:t>A large wire heading Machine</a:t>
            </a:r>
          </a:p>
          <a:p>
            <a:endParaRPr lang="en-GB" dirty="0"/>
          </a:p>
        </p:txBody>
      </p:sp>
      <p:sp useBgFill="1">
        <p:nvSpPr>
          <p:cNvPr id="13" name="TextBox 12">
            <a:extLst>
              <a:ext uri="{FF2B5EF4-FFF2-40B4-BE49-F238E27FC236}">
                <a16:creationId xmlns:a16="http://schemas.microsoft.com/office/drawing/2014/main" id="{01731A83-C0B8-45C6-A814-9E753055EA5A}"/>
              </a:ext>
            </a:extLst>
          </p:cNvPr>
          <p:cNvSpPr txBox="1"/>
          <p:nvPr/>
        </p:nvSpPr>
        <p:spPr>
          <a:xfrm>
            <a:off x="4682073" y="167913"/>
            <a:ext cx="5051861" cy="1754326"/>
          </a:xfrm>
          <a:prstGeom prst="rect">
            <a:avLst/>
          </a:prstGeom>
        </p:spPr>
        <p:txBody>
          <a:bodyPr wrap="square" rtlCol="0">
            <a:spAutoFit/>
          </a:bodyPr>
          <a:lstStyle/>
          <a:p>
            <a:endParaRPr lang="en-US" dirty="0"/>
          </a:p>
          <a:p>
            <a:pPr algn="ctr"/>
            <a:r>
              <a:rPr lang="en-US" dirty="0"/>
              <a:t>This machine presses the small billets with a force of about 10 tons.</a:t>
            </a:r>
          </a:p>
          <a:p>
            <a:endParaRPr lang="en-GB" dirty="0"/>
          </a:p>
          <a:p>
            <a:pPr algn="ctr"/>
            <a:r>
              <a:rPr lang="en-GB" dirty="0"/>
              <a:t>This presses the cylindrical billet into spherical shape.</a:t>
            </a:r>
          </a:p>
        </p:txBody>
      </p:sp>
      <p:pic>
        <p:nvPicPr>
          <p:cNvPr id="16" name="Picture 15" descr="A picture containing indoor, sitting, table, stainless&#10;&#10;Description automatically generated">
            <a:extLst>
              <a:ext uri="{FF2B5EF4-FFF2-40B4-BE49-F238E27FC236}">
                <a16:creationId xmlns:a16="http://schemas.microsoft.com/office/drawing/2014/main" id="{910F6055-18D8-4CBE-AA79-1E655A15AA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566510"/>
            <a:ext cx="5209806" cy="2930516"/>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4AA0BC2E-7CBB-4B62-8078-64349F1134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0837" y="1960954"/>
            <a:ext cx="4111800" cy="2312887"/>
          </a:xfrm>
          <a:prstGeom prst="rect">
            <a:avLst/>
          </a:prstGeom>
        </p:spPr>
      </p:pic>
      <p:pic>
        <p:nvPicPr>
          <p:cNvPr id="20" name="Picture 19" descr="A picture containing indoor, sitting, kitchen, table&#10;&#10;Description automatically generated">
            <a:extLst>
              <a:ext uri="{FF2B5EF4-FFF2-40B4-BE49-F238E27FC236}">
                <a16:creationId xmlns:a16="http://schemas.microsoft.com/office/drawing/2014/main" id="{E0B4E53D-43CF-4FA1-B094-4668981159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0838" y="4520372"/>
            <a:ext cx="4111800" cy="2312888"/>
          </a:xfrm>
          <a:prstGeom prst="rect">
            <a:avLst/>
          </a:prstGeom>
        </p:spPr>
      </p:pic>
      <p:sp useBgFill="1">
        <p:nvSpPr>
          <p:cNvPr id="21" name="TextBox 20">
            <a:extLst>
              <a:ext uri="{FF2B5EF4-FFF2-40B4-BE49-F238E27FC236}">
                <a16:creationId xmlns:a16="http://schemas.microsoft.com/office/drawing/2014/main" id="{8247DF4D-F20F-495F-AAFB-9964ACDD2F55}"/>
              </a:ext>
            </a:extLst>
          </p:cNvPr>
          <p:cNvSpPr txBox="1"/>
          <p:nvPr/>
        </p:nvSpPr>
        <p:spPr>
          <a:xfrm>
            <a:off x="412955" y="6833260"/>
            <a:ext cx="9667670" cy="726415"/>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406527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1DBFBF04-EE94-4630-B86E-477779E8FD3F}"/>
              </a:ext>
            </a:extLst>
          </p:cNvPr>
          <p:cNvSpPr>
            <a:spLocks noGrp="1"/>
          </p:cNvSpPr>
          <p:nvPr>
            <p:ph type="title"/>
          </p:nvPr>
        </p:nvSpPr>
        <p:spPr>
          <a:xfrm>
            <a:off x="1" y="117987"/>
            <a:ext cx="9950244" cy="1406013"/>
          </a:xfrm>
        </p:spPr>
        <p:txBody>
          <a:bodyPr/>
          <a:lstStyle/>
          <a:p>
            <a:r>
              <a:rPr lang="en-US" sz="1800" dirty="0"/>
              <a:t>This step leaves the cylindrical billets in spherical form, which are called “raw balls”. These raw balls have burrs on them, which need to be removed in order to make them useful.</a:t>
            </a:r>
            <a:endParaRPr lang="en-GB" sz="1800" dirty="0"/>
          </a:p>
        </p:txBody>
      </p:sp>
      <p:pic>
        <p:nvPicPr>
          <p:cNvPr id="5" name="Picture 4" descr="A picture containing indoor, sitting, table, small&#10;&#10;Description automatically generated">
            <a:extLst>
              <a:ext uri="{FF2B5EF4-FFF2-40B4-BE49-F238E27FC236}">
                <a16:creationId xmlns:a16="http://schemas.microsoft.com/office/drawing/2014/main" id="{A86AE8DB-822D-440E-A8E9-B4D5ABDEF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058" y="1093516"/>
            <a:ext cx="5919568" cy="3016368"/>
          </a:xfrm>
          <a:prstGeom prst="rect">
            <a:avLst/>
          </a:prstGeom>
        </p:spPr>
      </p:pic>
      <p:pic>
        <p:nvPicPr>
          <p:cNvPr id="7" name="Picture 6" descr="A picture containing indoor, small, sitting, little&#10;&#10;Description automatically generated">
            <a:extLst>
              <a:ext uri="{FF2B5EF4-FFF2-40B4-BE49-F238E27FC236}">
                <a16:creationId xmlns:a16="http://schemas.microsoft.com/office/drawing/2014/main" id="{28AF5167-4CEF-43FD-A493-307F11BBD6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4168878"/>
            <a:ext cx="6220233" cy="3272810"/>
          </a:xfrm>
          <a:prstGeom prst="rect">
            <a:avLst/>
          </a:prstGeom>
        </p:spPr>
      </p:pic>
      <p:sp useBgFill="1">
        <p:nvSpPr>
          <p:cNvPr id="9" name="TextBox 8">
            <a:extLst>
              <a:ext uri="{FF2B5EF4-FFF2-40B4-BE49-F238E27FC236}">
                <a16:creationId xmlns:a16="http://schemas.microsoft.com/office/drawing/2014/main" id="{48804D93-7D59-4302-95F4-57535AC587FF}"/>
              </a:ext>
            </a:extLst>
          </p:cNvPr>
          <p:cNvSpPr txBox="1"/>
          <p:nvPr/>
        </p:nvSpPr>
        <p:spPr>
          <a:xfrm>
            <a:off x="6220233" y="6577781"/>
            <a:ext cx="3860392" cy="981894"/>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2365742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TextBox 2">
            <a:extLst>
              <a:ext uri="{FF2B5EF4-FFF2-40B4-BE49-F238E27FC236}">
                <a16:creationId xmlns:a16="http://schemas.microsoft.com/office/drawing/2014/main" id="{F8E0F7B3-B08F-4896-AF07-FFFAE9D10953}"/>
              </a:ext>
            </a:extLst>
          </p:cNvPr>
          <p:cNvSpPr txBox="1"/>
          <p:nvPr/>
        </p:nvSpPr>
        <p:spPr>
          <a:xfrm>
            <a:off x="-1" y="137651"/>
            <a:ext cx="10080625" cy="1477328"/>
          </a:xfrm>
          <a:prstGeom prst="rect">
            <a:avLst/>
          </a:prstGeom>
        </p:spPr>
        <p:txBody>
          <a:bodyPr wrap="square" rtlCol="0">
            <a:spAutoFit/>
          </a:bodyPr>
          <a:lstStyle/>
          <a:p>
            <a:r>
              <a:rPr lang="en-US" dirty="0"/>
              <a:t>These balls then undergo a process called flashing. Flashing is used to even the surface.</a:t>
            </a:r>
          </a:p>
          <a:p>
            <a:endParaRPr lang="en-US" dirty="0"/>
          </a:p>
          <a:p>
            <a:r>
              <a:rPr lang="en-US" dirty="0"/>
              <a:t>The flashing machine has grooves, through which theses raw balls are passed, which makes them smooth. </a:t>
            </a:r>
          </a:p>
          <a:p>
            <a:endParaRPr lang="en-GB" dirty="0"/>
          </a:p>
        </p:txBody>
      </p:sp>
      <p:pic>
        <p:nvPicPr>
          <p:cNvPr id="5" name="Picture 4" descr="A picture containing sitting, metal, close, wooden&#10;&#10;Description automatically generated">
            <a:extLst>
              <a:ext uri="{FF2B5EF4-FFF2-40B4-BE49-F238E27FC236}">
                <a16:creationId xmlns:a16="http://schemas.microsoft.com/office/drawing/2014/main" id="{510A7680-D086-4246-AF1C-172E7EC45C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433450"/>
            <a:ext cx="4798143" cy="2986548"/>
          </a:xfrm>
          <a:prstGeom prst="rect">
            <a:avLst/>
          </a:prstGeom>
        </p:spPr>
      </p:pic>
      <p:pic>
        <p:nvPicPr>
          <p:cNvPr id="7" name="Picture 6" descr="Diagram&#10;&#10;Description automatically generated">
            <a:extLst>
              <a:ext uri="{FF2B5EF4-FFF2-40B4-BE49-F238E27FC236}">
                <a16:creationId xmlns:a16="http://schemas.microsoft.com/office/drawing/2014/main" id="{AE451C02-065D-4BD0-8A94-009E56FD57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992" y="1433450"/>
            <a:ext cx="5182633" cy="2986548"/>
          </a:xfrm>
          <a:prstGeom prst="rect">
            <a:avLst/>
          </a:prstGeom>
        </p:spPr>
      </p:pic>
      <p:pic>
        <p:nvPicPr>
          <p:cNvPr id="11" name="Picture 10" descr="A picture containing indoor, photo, sitting, small&#10;&#10;Description automatically generated">
            <a:extLst>
              <a:ext uri="{FF2B5EF4-FFF2-40B4-BE49-F238E27FC236}">
                <a16:creationId xmlns:a16="http://schemas.microsoft.com/office/drawing/2014/main" id="{F1691D70-5747-4008-8DD5-4759937BE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713" y="4435476"/>
            <a:ext cx="6717422" cy="2986548"/>
          </a:xfrm>
          <a:prstGeom prst="rect">
            <a:avLst/>
          </a:prstGeom>
        </p:spPr>
      </p:pic>
      <p:sp useBgFill="1">
        <p:nvSpPr>
          <p:cNvPr id="12" name="TextBox 11">
            <a:extLst>
              <a:ext uri="{FF2B5EF4-FFF2-40B4-BE49-F238E27FC236}">
                <a16:creationId xmlns:a16="http://schemas.microsoft.com/office/drawing/2014/main" id="{D05BD57E-BF8C-4B5E-A159-1D29727E5D47}"/>
              </a:ext>
            </a:extLst>
          </p:cNvPr>
          <p:cNvSpPr txBox="1"/>
          <p:nvPr/>
        </p:nvSpPr>
        <p:spPr>
          <a:xfrm>
            <a:off x="7489308" y="6685935"/>
            <a:ext cx="2591316" cy="736089"/>
          </a:xfrm>
          <a:prstGeom prst="rect">
            <a:avLst/>
          </a:prstGeom>
        </p:spPr>
        <p:txBody>
          <a:bodyPr wrap="square" rtlCol="0">
            <a:spAutoFit/>
          </a:bodyPr>
          <a:lstStyle/>
          <a:p>
            <a:endParaRPr lang="en-GB" dirty="0"/>
          </a:p>
        </p:txBody>
      </p:sp>
    </p:spTree>
    <p:extLst>
      <p:ext uri="{BB962C8B-B14F-4D97-AF65-F5344CB8AC3E}">
        <p14:creationId xmlns:p14="http://schemas.microsoft.com/office/powerpoint/2010/main" val="492501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783</Words>
  <Application>Microsoft Office PowerPoint</Application>
  <PresentationFormat>Custom</PresentationFormat>
  <Paragraphs>92</Paragraphs>
  <Slides>15</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Noto Sans Black</vt:lpstr>
      <vt:lpstr>Noto Sans SemiBold</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step leaves the cylindrical billets in spherical form, which are called “raw balls”. These raw balls have burrs on them, which need to be removed in order to make them useful.</vt:lpstr>
      <vt:lpstr>PowerPoint Presentation</vt:lpstr>
      <vt:lpstr>PowerPoint Presentation</vt:lpstr>
      <vt:lpstr>PowerPoint Presentation</vt:lpstr>
      <vt:lpstr>The balls are further grinded to polish the surface further. This process is called “lapping”. This process removes any unevenness of the surface and makes the ball closer to being spherical.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Bidhan Arya</dc:creator>
  <cp:lastModifiedBy>Bidhan Arya</cp:lastModifiedBy>
  <cp:revision>12</cp:revision>
  <dcterms:created xsi:type="dcterms:W3CDTF">2020-11-30T11:04:59Z</dcterms:created>
  <dcterms:modified xsi:type="dcterms:W3CDTF">2020-11-30T12:44:44Z</dcterms:modified>
</cp:coreProperties>
</file>